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26" r:id="rId3"/>
    <p:sldId id="418" r:id="rId4"/>
    <p:sldId id="419" r:id="rId5"/>
    <p:sldId id="420" r:id="rId6"/>
    <p:sldId id="257" r:id="rId7"/>
    <p:sldId id="421" r:id="rId8"/>
    <p:sldId id="422" r:id="rId9"/>
    <p:sldId id="423" r:id="rId10"/>
    <p:sldId id="384" r:id="rId11"/>
    <p:sldId id="385" r:id="rId12"/>
    <p:sldId id="328" r:id="rId13"/>
    <p:sldId id="330" r:id="rId14"/>
    <p:sldId id="334" r:id="rId15"/>
    <p:sldId id="329" r:id="rId16"/>
    <p:sldId id="333" r:id="rId17"/>
    <p:sldId id="261" r:id="rId18"/>
    <p:sldId id="260" r:id="rId19"/>
    <p:sldId id="263" r:id="rId20"/>
    <p:sldId id="265" r:id="rId21"/>
    <p:sldId id="309" r:id="rId22"/>
    <p:sldId id="315" r:id="rId23"/>
    <p:sldId id="311" r:id="rId24"/>
    <p:sldId id="268" r:id="rId25"/>
    <p:sldId id="289" r:id="rId26"/>
    <p:sldId id="266" r:id="rId27"/>
    <p:sldId id="312" r:id="rId28"/>
    <p:sldId id="316" r:id="rId29"/>
    <p:sldId id="318" r:id="rId30"/>
    <p:sldId id="319" r:id="rId31"/>
    <p:sldId id="340" r:id="rId32"/>
    <p:sldId id="341" r:id="rId33"/>
    <p:sldId id="373" r:id="rId34"/>
    <p:sldId id="374" r:id="rId35"/>
    <p:sldId id="376" r:id="rId36"/>
    <p:sldId id="377" r:id="rId37"/>
    <p:sldId id="378" r:id="rId38"/>
    <p:sldId id="375" r:id="rId39"/>
    <p:sldId id="381" r:id="rId40"/>
    <p:sldId id="380" r:id="rId41"/>
    <p:sldId id="364" r:id="rId42"/>
    <p:sldId id="413" r:id="rId43"/>
    <p:sldId id="408" r:id="rId44"/>
    <p:sldId id="409" r:id="rId45"/>
    <p:sldId id="410" r:id="rId46"/>
    <p:sldId id="412" r:id="rId47"/>
    <p:sldId id="416" r:id="rId48"/>
    <p:sldId id="414" r:id="rId49"/>
    <p:sldId id="415" r:id="rId50"/>
    <p:sldId id="417" r:id="rId51"/>
    <p:sldId id="386" r:id="rId52"/>
    <p:sldId id="370" r:id="rId53"/>
    <p:sldId id="287" r:id="rId54"/>
    <p:sldId id="269" r:id="rId55"/>
    <p:sldId id="372" r:id="rId56"/>
    <p:sldId id="335" r:id="rId57"/>
    <p:sldId id="338" r:id="rId58"/>
    <p:sldId id="339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382" r:id="rId80"/>
    <p:sldId id="383" r:id="rId8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85B"/>
    <a:srgbClr val="1D7611"/>
    <a:srgbClr val="C600C4"/>
    <a:srgbClr val="12370D"/>
    <a:srgbClr val="FF66FF"/>
    <a:srgbClr val="F6E147"/>
    <a:srgbClr val="FFE947"/>
    <a:srgbClr val="F4E444"/>
    <a:srgbClr val="FFCC66"/>
    <a:srgbClr val="20E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4" autoAdjust="0"/>
    <p:restoredTop sz="98672" autoAdjust="0"/>
  </p:normalViewPr>
  <p:slideViewPr>
    <p:cSldViewPr snapToGrid="0" snapToObjects="1">
      <p:cViewPr>
        <p:scale>
          <a:sx n="103" d="100"/>
          <a:sy n="103" d="100"/>
        </p:scale>
        <p:origin x="-1272" y="-80"/>
      </p:cViewPr>
      <p:guideLst>
        <p:guide orient="horz" pos="875"/>
        <p:guide pos="2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0-jet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Sheet1!$D$5:$D$9</c:f>
              <c:numCache>
                <c:formatCode>General</c:formatCode>
                <c:ptCount val="5"/>
                <c:pt idx="0">
                  <c:v>2.05</c:v>
                </c:pt>
                <c:pt idx="1">
                  <c:v>1.99</c:v>
                </c:pt>
                <c:pt idx="2">
                  <c:v>1.83</c:v>
                </c:pt>
                <c:pt idx="3">
                  <c:v>1.74</c:v>
                </c:pt>
                <c:pt idx="4">
                  <c:v>1.82</c:v>
                </c:pt>
              </c:numCache>
            </c:numRef>
          </c:val>
          <c:smooth val="0"/>
        </c:ser>
        <c:ser>
          <c:idx val="1"/>
          <c:order val="1"/>
          <c:tx>
            <c:v>1-jet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Sheet1!$E$5:$E$9</c:f>
              <c:numCache>
                <c:formatCode>General</c:formatCode>
                <c:ptCount val="5"/>
                <c:pt idx="0">
                  <c:v>2.58</c:v>
                </c:pt>
                <c:pt idx="1">
                  <c:v>2.49</c:v>
                </c:pt>
                <c:pt idx="2">
                  <c:v>2.37</c:v>
                </c:pt>
                <c:pt idx="3">
                  <c:v>2.28</c:v>
                </c:pt>
                <c:pt idx="4">
                  <c:v>2.34</c:v>
                </c:pt>
              </c:numCache>
            </c:numRef>
          </c:val>
          <c:smooth val="0"/>
        </c:ser>
        <c:ser>
          <c:idx val="2"/>
          <c:order val="2"/>
          <c:tx>
            <c:v>2-jets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Sheet1!$F$5:$F$9</c:f>
              <c:numCache>
                <c:formatCode>General</c:formatCode>
                <c:ptCount val="5"/>
                <c:pt idx="0">
                  <c:v>3.02</c:v>
                </c:pt>
                <c:pt idx="1">
                  <c:v>2.96</c:v>
                </c:pt>
                <c:pt idx="2">
                  <c:v>2.82</c:v>
                </c:pt>
                <c:pt idx="3">
                  <c:v>2.76</c:v>
                </c:pt>
                <c:pt idx="4">
                  <c:v>2.82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209032"/>
        <c:axId val="-2132760568"/>
      </c:lineChart>
      <c:catAx>
        <c:axId val="206820903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err="1"/>
                  <a:t>mT</a:t>
                </a:r>
                <a:r>
                  <a:rPr lang="en-US"/>
                  <a:t> </a:t>
                </a:r>
                <a:r>
                  <a:rPr lang="en-US" smtClean="0"/>
                  <a:t>threshold</a:t>
                </a:r>
                <a:r>
                  <a:rPr lang="en-US" baseline="0" smtClean="0"/>
                  <a:t> </a:t>
                </a:r>
                <a:r>
                  <a:rPr lang="en-US" baseline="0" dirty="0"/>
                  <a:t>(GeV)</a:t>
                </a:r>
                <a:endParaRPr lang="en-US" dirty="0"/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crossAx val="-2132760568"/>
        <c:crosses val="autoZero"/>
        <c:auto val="0"/>
        <c:lblAlgn val="ctr"/>
        <c:lblOffset val="100"/>
        <c:noMultiLvlLbl val="0"/>
      </c:catAx>
      <c:valAx>
        <c:axId val="-2132760568"/>
        <c:scaling>
          <c:orientation val="minMax"/>
          <c:min val="1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Expected limit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8209032"/>
        <c:crosses val="max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image" Target="../media/image27.emf"/><Relationship Id="rId2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311E-FA92-1544-BD4B-8BE9C47F6392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3749-90C2-6A4E-8AD4-7209277D0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558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B9F3-B61B-BA49-8D31-0371BB25B02C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2D2C2-1E85-D94E-B934-F69ED6EC9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0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2D2C2-1E85-D94E-B934-F69ED6EC93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>
              <a:defRPr/>
            </a:pPr>
            <a:fld id="{0E5905C8-671D-6E43-87EB-3CCB726B54B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8FC3C7-8BB4-AB48-9F86-E97652DB91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C0D192C-FDB2-CC42-AE59-1BE71E8149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>
              <a:defRPr/>
            </a:pPr>
            <a:fld id="{8DC538EA-4E02-514F-A7CB-B76D13070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C99A910-7D35-E544-A85C-78CB6438C8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>
              <a:defRPr/>
            </a:pPr>
            <a:fld id="{D9A3573D-8331-9841-BFBE-272F87E253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LHCPhysics/CERNYellowReportPageAt13Te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iCMS/user/noteinfo?cmsnoteid=CMS%20AN-2016/355" TargetMode="External"/><Relationship Id="rId4" Type="http://schemas.openxmlformats.org/officeDocument/2006/relationships/hyperlink" Target="https://indico.cern.ch/event/560988/contributions/2267049/attachments/1320221/1979619/hipvalidation_mk_20160804.pdf" TargetMode="Externa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CMS/SiStripHitEffLos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indico.cern.ch/event/556633/contributions/2242544/attachments/1308702/1957171/2016.07.13_MuonPOG_SingleMuTrigEff_80X_KPLee_v1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5.emf"/><Relationship Id="rId11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2.emf"/><Relationship Id="rId6" Type="http://schemas.openxmlformats.org/officeDocument/2006/relationships/image" Target="../media/image3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12.bin"/><Relationship Id="rId6" Type="http://schemas.openxmlformats.org/officeDocument/2006/relationships/oleObject" Target="../embeddings/oleObject13.bin"/><Relationship Id="rId7" Type="http://schemas.openxmlformats.org/officeDocument/2006/relationships/image" Target="../media/image42.emf"/><Relationship Id="rId8" Type="http://schemas.openxmlformats.org/officeDocument/2006/relationships/image" Target="../media/image4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5.png"/><Relationship Id="rId7" Type="http://schemas.openxmlformats.org/officeDocument/2006/relationships/oleObject" Target="../embeddings/oleObject16.bin"/><Relationship Id="rId8" Type="http://schemas.openxmlformats.org/officeDocument/2006/relationships/image" Target="../media/image44.emf"/><Relationship Id="rId9" Type="http://schemas.openxmlformats.org/officeDocument/2006/relationships/image" Target="../media/image4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53.emf"/><Relationship Id="rId13" Type="http://schemas.openxmlformats.org/officeDocument/2006/relationships/hyperlink" Target="https://indico.cern.ch/event/547443/contributions/2285612/attachments/1328000/1994337/Exo_29_08_2016.pdf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1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5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2.emf"/><Relationship Id="rId6" Type="http://schemas.openxmlformats.org/officeDocument/2006/relationships/image" Target="../media/image7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27.bin"/><Relationship Id="rId6" Type="http://schemas.openxmlformats.org/officeDocument/2006/relationships/oleObject" Target="../embeddings/oleObject28.bin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9" Type="http://schemas.openxmlformats.org/officeDocument/2006/relationships/image" Target="../media/image79.emf"/><Relationship Id="rId10" Type="http://schemas.openxmlformats.org/officeDocument/2006/relationships/image" Target="../media/image8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5.png"/><Relationship Id="rId7" Type="http://schemas.openxmlformats.org/officeDocument/2006/relationships/oleObject" Target="../embeddings/oleObject31.bin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47443/contributions/2285612/attachments/1328000/1994337/Exo_29_08_2016.pdf" TargetMode="External"/><Relationship Id="rId3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55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07647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9292" y="-194184"/>
            <a:ext cx="9464044" cy="197223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Search for Lepton Flavor Violating Decays of the Higgs Boson in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μτ</a:t>
            </a:r>
            <a:r>
              <a:rPr lang="en-US" sz="3200" b="1" baseline="-25000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Final State</a:t>
            </a:r>
            <a:endParaRPr lang="en-US" sz="3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3166" y="-36164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-675249" y="3122392"/>
            <a:ext cx="10760710" cy="1632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7780" algn="ctr">
              <a:lnSpc>
                <a:spcPts val="3200"/>
              </a:lnSpc>
            </a:pPr>
            <a:endParaRPr lang="en-US" sz="2400" spc="-15" dirty="0" smtClean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Nabarun Dev</a:t>
            </a:r>
            <a:endParaRPr lang="en-US" sz="2400" spc="-15" dirty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Oral Candidacy Exam Presentation</a:t>
            </a:r>
            <a:br>
              <a:rPr lang="en-US" sz="2400" spc="-15" dirty="0" smtClean="0">
                <a:latin typeface="Arial"/>
                <a:cs typeface="Arial"/>
              </a:rPr>
            </a:br>
            <a:r>
              <a:rPr lang="en-US" sz="2400" spc="-15" dirty="0" smtClean="0">
                <a:latin typeface="Arial"/>
                <a:cs typeface="Arial"/>
              </a:rPr>
              <a:t>5  April 2017</a:t>
            </a:r>
            <a:endParaRPr sz="2400" baseline="21604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3224" y="5436186"/>
            <a:ext cx="46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Supervisor: Prof. Colin P Jessop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589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Dataset and MC Samples</a:t>
            </a:r>
            <a:endParaRPr lang="en-US" sz="2800" b="1" dirty="0"/>
          </a:p>
        </p:txBody>
      </p:sp>
      <p:graphicFrame>
        <p:nvGraphicFramePr>
          <p:cNvPr id="3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80263"/>
              </p:ext>
            </p:extLst>
          </p:nvPr>
        </p:nvGraphicFramePr>
        <p:xfrm>
          <a:off x="263304" y="2652598"/>
          <a:ext cx="8572848" cy="326577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51186"/>
                <a:gridCol w="4802088"/>
                <a:gridCol w="2719574"/>
              </a:tblGrid>
              <a:tr h="35111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Process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100" dirty="0" smtClean="0"/>
                        <a:t>Sample </a:t>
                      </a:r>
                      <a:r>
                        <a:rPr lang="en-US" sz="1100" baseline="0" dirty="0" smtClean="0"/>
                        <a:t>Name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ts val="2850"/>
                        </a:lnSpc>
                        <a:tabLst>
                          <a:tab pos="448945" algn="l"/>
                        </a:tabLst>
                      </a:pPr>
                      <a:r>
                        <a:rPr lang="en-US" sz="1100" baseline="0" dirty="0" smtClean="0"/>
                        <a:t>Cross-section (</a:t>
                      </a:r>
                      <a:r>
                        <a:rPr lang="en-US" sz="1100" baseline="0" dirty="0" err="1" smtClean="0"/>
                        <a:t>pb</a:t>
                      </a:r>
                      <a:r>
                        <a:rPr lang="en-US" sz="1100" baseline="0" dirty="0" smtClean="0"/>
                        <a:t>)</a:t>
                      </a:r>
                      <a:endParaRPr sz="1100" b="1" i="0" baseline="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μτ)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eτ)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647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dirty="0"/>
                        <a:t>SM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Higgs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spc="-25" smtClean="0"/>
                        <a:t>GluGluHToTauTau_M125_13TeV_powheg_pythia8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spc="-30" smtClean="0"/>
                        <a:t>VBFHToTauTau_M125_13TeV_powheg_pythia8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   ( Updated to  </a:t>
                      </a:r>
                      <a:r>
                        <a:rPr lang="en-US" sz="1000" dirty="0" smtClean="0">
                          <a:hlinkClick r:id="rId2"/>
                        </a:rPr>
                        <a:t>Yellow Report 4,2016</a:t>
                      </a:r>
                      <a:r>
                        <a:rPr lang="en-US" sz="1000" dirty="0" smtClean="0"/>
                        <a:t>)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/>
                        <a:t>WJets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15" dirty="0" smtClean="0"/>
                        <a:t>W</a:t>
                      </a:r>
                      <a:r>
                        <a:rPr lang="en-US" sz="1000" spc="-15" dirty="0" smtClean="0"/>
                        <a:t>j</a:t>
                      </a:r>
                      <a:r>
                        <a:rPr sz="1000" spc="-15" dirty="0" smtClean="0"/>
                        <a:t>ets(1234Jets</a:t>
                      </a:r>
                      <a:r>
                        <a:rPr sz="1000" spc="-15" dirty="0"/>
                        <a:t>)ToLNu_TuneCUETP8M1_13TeV-madgraphMLM-</a:t>
                      </a:r>
                      <a:r>
                        <a:rPr sz="1000" spc="-1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000" spc="-5" dirty="0"/>
                        <a:t>61526;  </a:t>
                      </a:r>
                      <a:r>
                        <a:rPr sz="1000" spc="-20" dirty="0"/>
                        <a:t>11670.0;  </a:t>
                      </a:r>
                      <a:r>
                        <a:rPr sz="1000" spc="-5" dirty="0"/>
                        <a:t>3804.8;  </a:t>
                      </a:r>
                      <a:r>
                        <a:rPr sz="1000" spc="-20" dirty="0"/>
                        <a:t>1155.3; </a:t>
                      </a:r>
                      <a:r>
                        <a:rPr sz="1000" spc="35" dirty="0"/>
                        <a:t> </a:t>
                      </a:r>
                      <a:r>
                        <a:rPr sz="1000" dirty="0"/>
                        <a:t>587.6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/>
                        <a:t>DYJets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-15" dirty="0"/>
                        <a:t>DYJets(1234Jets)ToLL_M-50_TuneCUETP8M1_13TeV-madgraphMLM</a:t>
                      </a:r>
                      <a:r>
                        <a:rPr sz="1000" spc="-15"/>
                        <a:t>-</a:t>
                      </a:r>
                      <a:r>
                        <a:rPr sz="1000" spc="-15" smtClean="0"/>
                        <a:t>pythia</a:t>
                      </a:r>
                      <a:r>
                        <a:rPr lang="en-US" sz="1000" spc="-15" smtClean="0"/>
                        <a:t>8</a:t>
                      </a:r>
                      <a:endParaRPr sz="1000" spc="-15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/>
                        <a:t>5765.4 </a:t>
                      </a:r>
                      <a:r>
                        <a:rPr lang="en-US" sz="1000" spc="-5" dirty="0" smtClean="0"/>
                        <a:t>;</a:t>
                      </a:r>
                      <a:r>
                        <a:rPr sz="1000" spc="-5" dirty="0" smtClean="0"/>
                        <a:t>1</a:t>
                      </a:r>
                      <a:r>
                        <a:rPr lang="en-US" sz="1000" spc="-5" dirty="0" smtClean="0"/>
                        <a:t>178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24;</a:t>
                      </a:r>
                      <a:r>
                        <a:rPr sz="1000" spc="-5" dirty="0" smtClean="0"/>
                        <a:t>  </a:t>
                      </a:r>
                      <a:r>
                        <a:rPr lang="en-US" sz="1000" spc="-5" dirty="0" smtClean="0"/>
                        <a:t>386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04</a:t>
                      </a:r>
                      <a:r>
                        <a:rPr lang="en-US" sz="1000" spc="-5" baseline="0" dirty="0" smtClean="0"/>
                        <a:t> </a:t>
                      </a:r>
                      <a:r>
                        <a:rPr sz="1000" spc="-5" dirty="0" smtClean="0"/>
                        <a:t>;  1</a:t>
                      </a:r>
                      <a:r>
                        <a:rPr lang="en-US" sz="1000" spc="-5" dirty="0" smtClean="0"/>
                        <a:t>18.08</a:t>
                      </a:r>
                      <a:r>
                        <a:rPr sz="1000" spc="-5" dirty="0" smtClean="0"/>
                        <a:t>;</a:t>
                      </a:r>
                      <a:r>
                        <a:rPr sz="1000" dirty="0" smtClean="0"/>
                        <a:t>6</a:t>
                      </a:r>
                      <a:r>
                        <a:rPr lang="en-US" sz="1000" dirty="0" smtClean="0"/>
                        <a:t>3.56;</a:t>
                      </a:r>
                      <a:r>
                        <a:rPr lang="en-US" sz="1000" baseline="0" dirty="0" smtClean="0"/>
                        <a:t> 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dirty="0"/>
                        <a:t>TTJets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20" dirty="0"/>
                        <a:t>TT_TuneCUETP8M1_13TeV-powheg</a:t>
                      </a:r>
                      <a:r>
                        <a:rPr sz="1000" spc="-20"/>
                        <a:t>-</a:t>
                      </a:r>
                      <a:r>
                        <a:rPr sz="1000" spc="-2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dirty="0" smtClean="0"/>
                        <a:t>8</a:t>
                      </a:r>
                      <a:r>
                        <a:rPr lang="en-US" sz="1000" dirty="0" smtClean="0"/>
                        <a:t>31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dirty="0"/>
                        <a:t>WW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-35" dirty="0"/>
                        <a:t>WW_TuneCUETP8M1_13TeV-</a:t>
                      </a:r>
                      <a:r>
                        <a:rPr sz="1000" spc="-3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5" dirty="0"/>
                        <a:t>118.7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/>
                        <a:t>WZ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30" dirty="0"/>
                        <a:t>WZ_TuneCUETP8M1_13TeV-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dirty="0"/>
                        <a:t>47.13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/>
                        <a:t>ZZ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0" dirty="0"/>
                        <a:t>ZZ_TuneCUETP8M1_13TeV-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dirty="0"/>
                        <a:t>16.523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000" spc="-25" dirty="0" smtClean="0"/>
                        <a:t>Single Top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5" dirty="0"/>
                        <a:t>ST_tW_antitop_5f_inclusiveDecays_13TeV-powheg-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/>
                        <a:t>ST_tW_top_5f_inclusiveDecays_13TeV-powheg-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/>
                        <a:t>35.6</a:t>
                      </a:r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/>
                        <a:t>35.6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095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/>
                        <a:t>Wgamma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20" dirty="0"/>
                        <a:t>WGstarToLNuEE_012Jets_13TeV-madgraph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spc="-30" dirty="0"/>
                        <a:t>11.7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7839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spc="-15" dirty="0"/>
                        <a:t>WGstarToLNuMuMu_012Jets_13TeV-madgraph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3.8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745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WGToLNuG_TuneCUETP8M1_13TeV-amcatnloFXFX-pythia8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495.36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6020" y="6006289"/>
            <a:ext cx="6883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*We assume SM Higgs cross sections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80265"/>
            <a:ext cx="7644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Dataset: 20.1/fb golden JSON data collected in 2016 (Run B/C/D/E/F)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SingleMuon</a:t>
            </a:r>
            <a:r>
              <a:rPr lang="en-US" sz="1700" dirty="0" smtClean="0"/>
              <a:t> dataset used for both  </a:t>
            </a:r>
            <a:r>
              <a:rPr lang="en-US" sz="1600" b="1" i="1" dirty="0" smtClean="0">
                <a:solidFill>
                  <a:srgbClr val="000000"/>
                </a:solidFill>
              </a:rPr>
              <a:t>μτ</a:t>
            </a:r>
            <a:r>
              <a:rPr lang="en-US" sz="1600" i="1" dirty="0" smtClean="0"/>
              <a:t> </a:t>
            </a:r>
            <a:r>
              <a:rPr lang="en-US" sz="1700" dirty="0" smtClean="0"/>
              <a:t>channels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SingleElectron</a:t>
            </a:r>
            <a:r>
              <a:rPr lang="en-US" sz="1700" dirty="0" smtClean="0"/>
              <a:t> dataset used for </a:t>
            </a:r>
            <a:r>
              <a:rPr lang="en-US" sz="1600" b="1" i="1" dirty="0" err="1" smtClean="0"/>
              <a:t>eτ</a:t>
            </a:r>
            <a:r>
              <a:rPr lang="en-US" sz="1600" i="1" dirty="0" smtClean="0"/>
              <a:t> channels</a:t>
            </a:r>
            <a:endParaRPr lang="en-US" sz="1700" dirty="0" smtClean="0"/>
          </a:p>
          <a:p>
            <a:pPr marL="285750" indent="-285750">
              <a:buFont typeface="Wingdings" charset="2"/>
              <a:buChar char="Ø"/>
            </a:pP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304" y="1503595"/>
            <a:ext cx="857284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Signal events simulated using pythia8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700" dirty="0" err="1" smtClean="0"/>
              <a:t>Drell</a:t>
            </a:r>
            <a:r>
              <a:rPr lang="en-US" sz="1700" dirty="0"/>
              <a:t>-Yan </a:t>
            </a:r>
            <a:r>
              <a:rPr lang="en-US" sz="1700" dirty="0" smtClean="0"/>
              <a:t>and </a:t>
            </a:r>
            <a:r>
              <a:rPr lang="en-US" sz="1700" dirty="0" err="1" smtClean="0"/>
              <a:t>Wjets</a:t>
            </a:r>
            <a:r>
              <a:rPr lang="en-US" sz="1700" dirty="0" smtClean="0"/>
              <a:t>: </a:t>
            </a:r>
            <a:r>
              <a:rPr lang="en-US" sz="1700" dirty="0" err="1" smtClean="0"/>
              <a:t>Madgraph</a:t>
            </a:r>
            <a:r>
              <a:rPr lang="en-US" sz="1700" dirty="0" smtClean="0"/>
              <a:t> samples inclusive </a:t>
            </a:r>
            <a:r>
              <a:rPr lang="en-US" sz="1700" dirty="0"/>
              <a:t>and exclusive </a:t>
            </a:r>
            <a:r>
              <a:rPr lang="en-US" sz="1700" dirty="0" smtClean="0"/>
              <a:t>binned in number of jets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5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MC Corrections</a:t>
            </a:r>
            <a:endParaRPr lang="en-US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54197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Muon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ID, ISO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93589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E/</a:t>
            </a:r>
            <a:r>
              <a:rPr lang="en-US" dirty="0" err="1" smtClean="0"/>
              <a:t>γ</a:t>
            </a:r>
            <a:r>
              <a:rPr lang="en-US" dirty="0" smtClean="0"/>
              <a:t>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/>
              <a:t>e</a:t>
            </a:r>
            <a:r>
              <a:rPr lang="en-US" dirty="0" smtClean="0"/>
              <a:t>lectron tracking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247352"/>
            <a:ext cx="53377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Electron ID/ISO scale factors from HTT group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Top Quark P</a:t>
            </a:r>
            <a:r>
              <a:rPr lang="en-US" baseline="-25000" dirty="0"/>
              <a:t>T</a:t>
            </a:r>
            <a:r>
              <a:rPr lang="en-US" dirty="0"/>
              <a:t> reweighting 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PU Reweighting has been applied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3450" y="1228006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Tracking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tracking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937" y="727410"/>
            <a:ext cx="31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applying PU reweighting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466" y="3833141"/>
            <a:ext cx="250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σ</a:t>
            </a:r>
            <a:r>
              <a:rPr lang="en-US" dirty="0" smtClean="0"/>
              <a:t> minbias: 69.2 </a:t>
            </a:r>
            <a:r>
              <a:rPr lang="en-US" dirty="0" err="1" smtClean="0"/>
              <a:t>mb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93444" y="5544087"/>
            <a:ext cx="1177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0875" y="4882104"/>
            <a:ext cx="3764759" cy="138499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smtClean="0"/>
              <a:t>There </a:t>
            </a:r>
            <a:r>
              <a:rPr lang="en-US" sz="1400" dirty="0" smtClean="0"/>
              <a:t>is known </a:t>
            </a:r>
            <a:r>
              <a:rPr lang="en-US" sz="1400" dirty="0"/>
              <a:t>data/MC </a:t>
            </a:r>
            <a:r>
              <a:rPr lang="en-US" sz="1400" dirty="0" smtClean="0"/>
              <a:t> discrepancy  due to </a:t>
            </a:r>
            <a:r>
              <a:rPr lang="en-US" sz="1400" dirty="0" smtClean="0">
                <a:hlinkClick r:id="rId2"/>
              </a:rPr>
              <a:t>inefficiencies cause by HIPs</a:t>
            </a:r>
            <a:r>
              <a:rPr lang="en-US" sz="1400" dirty="0" smtClean="0"/>
              <a:t> in 2016 A-F datasets (as noted in </a:t>
            </a:r>
            <a:r>
              <a:rPr lang="en-US" sz="1400" dirty="0" smtClean="0">
                <a:hlinkClick r:id="rId3"/>
              </a:rPr>
              <a:t>AN-2016/355</a:t>
            </a:r>
            <a:r>
              <a:rPr lang="en-US" sz="1400" dirty="0" smtClean="0"/>
              <a:t> </a:t>
            </a:r>
            <a:r>
              <a:rPr lang="en-US" sz="1400" smtClean="0"/>
              <a:t>by the </a:t>
            </a:r>
            <a:r>
              <a:rPr lang="en-US" sz="1400" dirty="0" smtClean="0"/>
              <a:t>HTT group).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 Expected to be mitigated in re-</a:t>
            </a:r>
            <a:r>
              <a:rPr lang="en-US" sz="1400" dirty="0" err="1" smtClean="0"/>
              <a:t>reco</a:t>
            </a:r>
            <a:r>
              <a:rPr lang="en-US" sz="1400" dirty="0" smtClean="0"/>
              <a:t> data. (</a:t>
            </a:r>
            <a:r>
              <a:rPr lang="en-US" sz="1400" dirty="0" smtClean="0">
                <a:hlinkClick r:id="rId4"/>
              </a:rPr>
              <a:t>tracking POG talk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20" name="Picture 19" descr="numVertice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0381" y="997561"/>
            <a:ext cx="2544838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" y="2725145"/>
            <a:ext cx="5337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Ø"/>
            </a:pPr>
            <a:r>
              <a:rPr lang="en-US" dirty="0" smtClean="0"/>
              <a:t>Data</a:t>
            </a:r>
            <a:r>
              <a:rPr lang="en-US" dirty="0"/>
              <a:t>/MC SF equal to 0.90 following TAU POG recommendations for 2016 </a:t>
            </a:r>
            <a:r>
              <a:rPr lang="en-US" dirty="0" smtClean="0"/>
              <a:t>data</a:t>
            </a:r>
          </a:p>
          <a:p>
            <a:pPr marL="285750" lvl="1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fake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rate </a:t>
            </a:r>
            <a:r>
              <a:rPr lang="en-US" dirty="0" smtClean="0">
                <a:sym typeface="Wingdings"/>
              </a:rPr>
              <a:t>scale factors </a:t>
            </a:r>
            <a:r>
              <a:rPr lang="en-US" dirty="0">
                <a:sym typeface="Wingdings"/>
              </a:rPr>
              <a:t>following TAU POG recommendations </a:t>
            </a:r>
            <a:r>
              <a:rPr lang="en-US" dirty="0" smtClean="0">
                <a:sym typeface="Wingdings"/>
              </a:rPr>
              <a:t>(between </a:t>
            </a:r>
            <a:r>
              <a:rPr lang="en-US" dirty="0">
                <a:sym typeface="Wingdings"/>
              </a:rPr>
              <a:t>1.5 and </a:t>
            </a:r>
            <a:r>
              <a:rPr lang="en-US" dirty="0" smtClean="0">
                <a:sym typeface="Wingdings"/>
              </a:rPr>
              <a:t>2.0)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30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/>
              <a:t>μτ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554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smtClean="0"/>
              <a:t>on the </a:t>
            </a:r>
            <a:r>
              <a:rPr lang="en-US" dirty="0" smtClean="0"/>
              <a:t>number of </a:t>
            </a:r>
            <a:r>
              <a:rPr lang="en-US" smtClean="0"/>
              <a:t>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</a:t>
            </a:r>
            <a:r>
              <a:rPr lang="en-US" smtClean="0"/>
              <a:t>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smtClean="0"/>
              <a:t>The </a:t>
            </a:r>
            <a:r>
              <a:rPr lang="en-US" dirty="0" smtClean="0"/>
              <a:t>2-jet category </a:t>
            </a:r>
            <a:r>
              <a:rPr lang="en-US" smtClean="0"/>
              <a:t>is further </a:t>
            </a:r>
            <a:r>
              <a:rPr lang="en-US" dirty="0" smtClean="0"/>
              <a:t>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</a:t>
            </a:r>
            <a:r>
              <a:rPr lang="en-US" smtClean="0"/>
              <a:t>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&amp;</a:t>
            </a:r>
            <a:r>
              <a:rPr lang="en-US" dirty="0"/>
              <a:t>&amp;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&lt;3.5)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||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&gt;=3.5</a:t>
            </a:r>
            <a:r>
              <a:rPr lang="en-US" dirty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9" y="4106852"/>
            <a:ext cx="2384641" cy="18525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4800" y="177559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Trigger</a:t>
            </a:r>
            <a:endParaRPr lang="en-US" sz="2800" b="1" dirty="0"/>
          </a:p>
        </p:txBody>
      </p:sp>
      <p:pic>
        <p:nvPicPr>
          <p:cNvPr id="13" name="Picture 12" descr="Screen Shot 2016-12-14 at 9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3" y="1073994"/>
            <a:ext cx="4938730" cy="46076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5364" y="704662"/>
            <a:ext cx="475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HLT paths</a:t>
            </a:r>
            <a:r>
              <a:rPr lang="en-US" dirty="0" smtClean="0"/>
              <a:t>: HLT_IsoTkMu22   </a:t>
            </a:r>
            <a:r>
              <a:rPr lang="en-US" b="1" dirty="0"/>
              <a:t>||   </a:t>
            </a:r>
            <a:r>
              <a:rPr lang="en-US" dirty="0"/>
              <a:t>HLT_IsoMu22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0" y="704662"/>
            <a:ext cx="3044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Triggers not emulated in 80X for most MC samples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 efficiency in data is applied to MC in bins of muon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and absolute η (measured by muon POG)</a:t>
            </a:r>
            <a:endParaRPr lang="en-US" dirty="0"/>
          </a:p>
        </p:txBody>
      </p:sp>
      <p:pic>
        <p:nvPicPr>
          <p:cNvPr id="16" name="Picture 15" descr="Screen Shot 2016-12-14 at 10.0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97199"/>
            <a:ext cx="3044952" cy="2117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5364" y="5893257"/>
            <a:ext cx="45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K.Lee’s</a:t>
            </a:r>
            <a:r>
              <a:rPr lang="en-US" dirty="0" smtClean="0"/>
              <a:t> talk at Muon POG, </a:t>
            </a:r>
            <a:r>
              <a:rPr lang="en-US" dirty="0" smtClean="0">
                <a:hlinkClick r:id="rId4"/>
              </a:rPr>
              <a:t>linked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0676" y="141129"/>
            <a:ext cx="444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Mass-reconstruction 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4833" y="3374342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Visible fraction of  </a:t>
            </a:r>
            <a:r>
              <a:rPr lang="en-US" dirty="0" err="1" smtClean="0"/>
              <a:t>τ</a:t>
            </a:r>
            <a:r>
              <a:rPr lang="en-US" dirty="0" smtClean="0"/>
              <a:t> momentum: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47229"/>
              </p:ext>
            </p:extLst>
          </p:nvPr>
        </p:nvGraphicFramePr>
        <p:xfrm>
          <a:off x="54229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29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4833" y="858025"/>
            <a:ext cx="482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is used as an estimator of Higgs mass.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Collinear approximation: assume neutrino is </a:t>
            </a:r>
            <a:r>
              <a:rPr lang="en-US" smtClean="0"/>
              <a:t>collinear with </a:t>
            </a:r>
            <a:r>
              <a:rPr lang="en-US" dirty="0" smtClean="0"/>
              <a:t>tau lepton since it is highly boosted, being much </a:t>
            </a:r>
            <a:r>
              <a:rPr lang="en-US" smtClean="0"/>
              <a:t>lighter than the </a:t>
            </a:r>
            <a:r>
              <a:rPr lang="en-US" dirty="0" smtClean="0"/>
              <a:t>Higgs</a:t>
            </a:r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466623"/>
              </p:ext>
            </p:extLst>
          </p:nvPr>
        </p:nvGraphicFramePr>
        <p:xfrm>
          <a:off x="1047171" y="2655894"/>
          <a:ext cx="1585236" cy="54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" name="Equation" r:id="rId5" imgW="774700" imgH="266700" progId="Equation.DSMT4">
                  <p:embed/>
                </p:oleObj>
              </mc:Choice>
              <mc:Fallback>
                <p:oleObj name="Equation" r:id="rId5" imgW="774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171" y="2655894"/>
                        <a:ext cx="1585236" cy="54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65151"/>
              </p:ext>
            </p:extLst>
          </p:nvPr>
        </p:nvGraphicFramePr>
        <p:xfrm>
          <a:off x="1047170" y="3715222"/>
          <a:ext cx="1843506" cy="92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" name="Equation" r:id="rId7" imgW="850900" imgH="508000" progId="Equation.DSMT4">
                  <p:embed/>
                </p:oleObj>
              </mc:Choice>
              <mc:Fallback>
                <p:oleObj name="Equation" r:id="rId7" imgW="850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170" y="3715222"/>
                        <a:ext cx="1843506" cy="921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9762" y="4838483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</a:t>
            </a:r>
            <a:r>
              <a:rPr lang="en-US" smtClean="0"/>
              <a:t>of the </a:t>
            </a:r>
            <a:r>
              <a:rPr lang="en-US" dirty="0" smtClean="0"/>
              <a:t>Higgs: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76119"/>
              </p:ext>
            </p:extLst>
          </p:nvPr>
        </p:nvGraphicFramePr>
        <p:xfrm>
          <a:off x="1001713" y="5241925"/>
          <a:ext cx="1704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" name="Equation" r:id="rId9" imgW="749300" imgH="571500" progId="Equation.DSMT4">
                  <p:embed/>
                </p:oleObj>
              </mc:Choice>
              <mc:Fallback>
                <p:oleObj name="Equation" r:id="rId9" imgW="7493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1713" y="5241925"/>
                        <a:ext cx="1704975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74281" y="1857277"/>
            <a:ext cx="325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Visible Mass v/s Collinear Mass after pre-selection cuts</a:t>
            </a:r>
            <a:endParaRPr lang="en-US" b="1" dirty="0"/>
          </a:p>
        </p:txBody>
      </p:sp>
      <p:pic>
        <p:nvPicPr>
          <p:cNvPr id="10" name="Picture 9" descr="collVsVisMass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/>
        </p:blipFill>
        <p:spPr>
          <a:xfrm rot="5400000">
            <a:off x="4447849" y="1786611"/>
            <a:ext cx="3813508" cy="5247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20196" y="3976582"/>
            <a:ext cx="140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&lt;M</a:t>
            </a:r>
            <a:r>
              <a:rPr lang="en-US" sz="1200" baseline="-25000" dirty="0" smtClean="0"/>
              <a:t>vis</a:t>
            </a:r>
            <a:r>
              <a:rPr lang="en-US" sz="1200" dirty="0" smtClean="0"/>
              <a:t>&gt;=</a:t>
            </a:r>
            <a:r>
              <a:rPr lang="en-US" sz="1200" dirty="0" smtClean="0">
                <a:solidFill>
                  <a:srgbClr val="FF0000"/>
                </a:solidFill>
              </a:rPr>
              <a:t>95.31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vis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rgbClr val="FF0000"/>
                </a:solidFill>
              </a:rPr>
              <a:t>14.08 GeV</a:t>
            </a: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&lt;M</a:t>
            </a:r>
            <a:r>
              <a:rPr lang="en-US" sz="12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&gt;=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116.21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18.54 GeV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867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smtClean="0"/>
              <a:t>μτ</a:t>
            </a:r>
            <a:r>
              <a:rPr lang="en-US" sz="3600" b="1" i="1" baseline="-25000" dirty="0" smtClean="0"/>
              <a:t>e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35225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60DF-BB9C-CD4B-9FF2-4CD3794C48E4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87177"/>
              </p:ext>
            </p:extLst>
          </p:nvPr>
        </p:nvGraphicFramePr>
        <p:xfrm>
          <a:off x="527561" y="1662639"/>
          <a:ext cx="3602881" cy="2121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0757"/>
                <a:gridCol w="2292124"/>
              </a:tblGrid>
              <a:tr h="175595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Muons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ID</a:t>
                      </a: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1800" baseline="0" dirty="0" smtClean="0">
                          <a:latin typeface="Calibri"/>
                          <a:cs typeface="Calibri"/>
                        </a:rPr>
                        <a:t>  ICHEP medium muon ID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25 </a:t>
                      </a:r>
                      <a:r>
                        <a:rPr lang="en-US" sz="1800" spc="0" baseline="0" dirty="0" err="1" smtClean="0">
                          <a:latin typeface="Calibri"/>
                          <a:cs typeface="Calibri"/>
                        </a:rPr>
                        <a:t>Gev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            &lt; 2.4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6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0.25(loose)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0.15(Tight</a:t>
                      </a:r>
                      <a:r>
                        <a:rPr lang="en-US" sz="1100" dirty="0" smtClean="0">
                          <a:latin typeface="Calibri"/>
                          <a:cs typeface="Calibri"/>
                        </a:rPr>
                        <a:t>)</a:t>
                      </a:r>
                      <a:endParaRPr lang="en-US" sz="12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7559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Has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Pixel hits</a:t>
                      </a:r>
                      <a:endParaRPr lang="en-US" sz="1600" b="0" baseline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610687" y="80664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85236"/>
              </p:ext>
            </p:extLst>
          </p:nvPr>
        </p:nvGraphicFramePr>
        <p:xfrm>
          <a:off x="4576333" y="1376472"/>
          <a:ext cx="4066783" cy="27602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3968"/>
                <a:gridCol w="2872815"/>
              </a:tblGrid>
              <a:tr h="331075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Electrons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075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latin typeface="Calibri"/>
                          <a:cs typeface="Calibri"/>
                        </a:rPr>
                        <a:t>ID:</a:t>
                      </a:r>
                      <a:r>
                        <a:rPr lang="en-US" b="1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MVA non-Trig  WP80</a:t>
                      </a:r>
                      <a:endParaRPr lang="en-US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003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10 GeV            &lt; 2.4  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2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1(loose)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0.1(Tight)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065547">
                <a:tc>
                  <a:txBody>
                    <a:bodyPr/>
                    <a:lstStyle/>
                    <a:p>
                      <a:endParaRPr lang="en-US" b="1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Not </a:t>
                      </a:r>
                      <a:r>
                        <a:rPr lang="en-US" sz="1600" smtClean="0">
                          <a:latin typeface="Calibri"/>
                          <a:cs typeface="Calibri"/>
                        </a:rPr>
                        <a:t>more than 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one missing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hit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latin typeface="Calibri"/>
                          <a:cs typeface="Calibri"/>
                        </a:rPr>
                        <a:t>PassesConversionVeto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ChargeIDTight</a:t>
                      </a:r>
                      <a:endParaRPr lang="en-US" sz="1600" b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6432"/>
              </p:ext>
            </p:extLst>
          </p:nvPr>
        </p:nvGraphicFramePr>
        <p:xfrm>
          <a:off x="560388" y="2359223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3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388" y="2359223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476544"/>
              </p:ext>
            </p:extLst>
          </p:nvPr>
        </p:nvGraphicFramePr>
        <p:xfrm>
          <a:off x="1787524" y="2392057"/>
          <a:ext cx="417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4" name="Equation" r:id="rId5" imgW="292100" imgH="241300" progId="Equation.DSMT4">
                  <p:embed/>
                </p:oleObj>
              </mc:Choice>
              <mc:Fallback>
                <p:oleObj name="Equation" r:id="rId5" imgW="292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7524" y="2392057"/>
                        <a:ext cx="41751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36782"/>
              </p:ext>
            </p:extLst>
          </p:nvPr>
        </p:nvGraphicFramePr>
        <p:xfrm>
          <a:off x="4652963" y="2074351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5" name="Equation" r:id="rId7" imgW="177800" imgH="266700" progId="Equation.DSMT4">
                  <p:embed/>
                </p:oleObj>
              </mc:Choice>
              <mc:Fallback>
                <p:oleObj name="Equation" r:id="rId7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2963" y="2074351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011574"/>
              </p:ext>
            </p:extLst>
          </p:nvPr>
        </p:nvGraphicFramePr>
        <p:xfrm>
          <a:off x="5674254" y="55064"/>
          <a:ext cx="691092" cy="69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6" name="Equation" r:id="rId9" imgW="266700" imgH="266700" progId="Equation.DSMT4">
                  <p:embed/>
                </p:oleObj>
              </mc:Choice>
              <mc:Fallback>
                <p:oleObj name="Equation" r:id="rId9" imgW="266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74254" y="55064"/>
                        <a:ext cx="691092" cy="69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0176"/>
              </p:ext>
            </p:extLst>
          </p:nvPr>
        </p:nvGraphicFramePr>
        <p:xfrm>
          <a:off x="6025092" y="2100007"/>
          <a:ext cx="3825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7" name="Equation" r:id="rId11" imgW="266700" imgH="241300" progId="Equation.DSMT4">
                  <p:embed/>
                </p:oleObj>
              </mc:Choice>
              <mc:Fallback>
                <p:oleObj name="Equation" r:id="rId11" imgW="266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25092" y="2100007"/>
                        <a:ext cx="3825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2824" y="749036"/>
            <a:ext cx="322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smtClean="0"/>
              <a:t>Opposite Sign Leptons</a:t>
            </a:r>
            <a:endParaRPr lang="en-US" b="1" i="1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55807"/>
              </p:ext>
            </p:extLst>
          </p:nvPr>
        </p:nvGraphicFramePr>
        <p:xfrm>
          <a:off x="2064638" y="4264399"/>
          <a:ext cx="5256154" cy="18154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6154"/>
              </a:tblGrid>
              <a:tr h="348927">
                <a:tc>
                  <a:txBody>
                    <a:bodyPr/>
                    <a:lstStyle/>
                    <a:p>
                      <a:r>
                        <a:rPr lang="en-US" smtClean="0">
                          <a:latin typeface="Calibri"/>
                          <a:cs typeface="Calibri"/>
                        </a:rPr>
                        <a:t>Other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Event Cleaning cuts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23697">
                <a:tc>
                  <a:txBody>
                    <a:bodyPr/>
                    <a:lstStyle/>
                    <a:p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ΔR</a:t>
                      </a:r>
                      <a:r>
                        <a:rPr lang="en-US" sz="2000" b="1" spc="0" baseline="-25000" dirty="0" smtClean="0">
                          <a:latin typeface="Calibri"/>
                          <a:cs typeface="Calibri"/>
                        </a:rPr>
                        <a:t>μ-e</a:t>
                      </a:r>
                      <a:r>
                        <a:rPr lang="en-US" sz="1800" b="1" spc="0" baseline="-2500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&gt; 0.3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02120">
                <a:tc>
                  <a:txBody>
                    <a:bodyPr/>
                    <a:lstStyle/>
                    <a:p>
                      <a:r>
                        <a:rPr lang="en-US" sz="1800" b="1" spc="0" baseline="0" dirty="0" err="1" smtClean="0"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 medium Veto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No b-tagged </a:t>
                      </a:r>
                      <a:r>
                        <a:rPr lang="en-US" sz="1600" spc="0" baseline="0" smtClean="0">
                          <a:latin typeface="Calibri"/>
                          <a:cs typeface="Calibri"/>
                        </a:rPr>
                        <a:t>jet with 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P</a:t>
                      </a:r>
                      <a:r>
                        <a:rPr lang="en-US" sz="1600" spc="0" baseline="-25000" dirty="0" smtClean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&gt;30GeV</a:t>
                      </a:r>
                      <a:endParaRPr lang="en-US" sz="1800" b="1" i="0" spc="0" baseline="-25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62386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Vetoes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 No extra loose muon, electrons or  tau leptons 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3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_collmass_pfme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3"/>
          <a:stretch/>
        </p:blipFill>
        <p:spPr>
          <a:xfrm rot="5400000">
            <a:off x="2920323" y="1375270"/>
            <a:ext cx="3219869" cy="3947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25747"/>
            <a:ext cx="2063275" cy="1877437"/>
          </a:xfrm>
          <a:prstGeom prst="rect">
            <a:avLst/>
          </a:prstGeom>
          <a:noFill/>
          <a:ln w="57150" cmpd="sng">
            <a:solidFill>
              <a:srgbClr val="8696E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>
                <a:sym typeface="Wingdings"/>
              </a:rPr>
              <a:t>ττ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Dominant background in </a:t>
            </a:r>
            <a:br>
              <a:rPr lang="en-US" sz="1400" dirty="0" smtClean="0"/>
            </a:br>
            <a:r>
              <a:rPr lang="en-US" sz="1400" dirty="0" smtClean="0"/>
              <a:t>0-jet and 1-jet category</a:t>
            </a:r>
          </a:p>
          <a:p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68075" y="1739066"/>
            <a:ext cx="1356262" cy="803968"/>
          </a:xfrm>
          <a:prstGeom prst="straightConnector1">
            <a:avLst/>
          </a:prstGeom>
          <a:ln w="38100" cmpd="sng">
            <a:solidFill>
              <a:srgbClr val="8696E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2664592"/>
            <a:ext cx="2063275" cy="1200328"/>
          </a:xfrm>
          <a:prstGeom prst="rect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68075" y="2952387"/>
            <a:ext cx="1743765" cy="900362"/>
          </a:xfrm>
          <a:prstGeom prst="straightConnector1">
            <a:avLst/>
          </a:prstGeom>
          <a:ln w="38100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4089513"/>
            <a:ext cx="2063275" cy="8602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8075" y="4240176"/>
            <a:ext cx="1899125" cy="158658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20EEC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193743" y="4572710"/>
            <a:ext cx="2302579" cy="541225"/>
          </a:xfrm>
          <a:prstGeom prst="straightConnector1">
            <a:avLst/>
          </a:prstGeom>
          <a:ln w="38100" cmpd="sng">
            <a:solidFill>
              <a:srgbClr val="20EEC9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381048"/>
              </p:ext>
            </p:extLst>
          </p:nvPr>
        </p:nvGraphicFramePr>
        <p:xfrm>
          <a:off x="324506" y="2707640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506" y="2707640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4800" y="5169730"/>
            <a:ext cx="2063275" cy="1015663"/>
          </a:xfrm>
          <a:prstGeom prst="rect">
            <a:avLst/>
          </a:prstGeom>
          <a:noFill/>
          <a:ln w="5715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W+γ</a:t>
            </a:r>
            <a:r>
              <a:rPr lang="en-US" sz="1600" b="1" i="1" dirty="0" smtClean="0"/>
              <a:t>   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368075" y="4572710"/>
            <a:ext cx="1235531" cy="888708"/>
          </a:xfrm>
          <a:prstGeom prst="straightConnector1">
            <a:avLst/>
          </a:prstGeom>
          <a:ln w="19050" cmpd="sng">
            <a:solidFill>
              <a:srgbClr val="00009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2718" y="5171723"/>
            <a:ext cx="2063275" cy="1015663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3984625" y="4597400"/>
            <a:ext cx="127216" cy="574324"/>
          </a:xfrm>
          <a:prstGeom prst="straightConnector1">
            <a:avLst/>
          </a:prstGeom>
          <a:ln w="12700" cmpd="sng">
            <a:solidFill>
              <a:srgbClr val="FF66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149600"/>
            <a:ext cx="1654213" cy="606660"/>
          </a:xfrm>
          <a:prstGeom prst="straightConnector1">
            <a:avLst/>
          </a:prstGeom>
          <a:ln w="38100" cmpd="sng">
            <a:solidFill>
              <a:srgbClr val="F6E147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5" y="1360659"/>
            <a:ext cx="2505677" cy="3139321"/>
          </a:xfrm>
          <a:prstGeom prst="rect">
            <a:avLst/>
          </a:prstGeom>
          <a:noFill/>
          <a:ln w="57150" cmpd="sng">
            <a:solidFill>
              <a:srgbClr val="F6E147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i="1" dirty="0" smtClean="0"/>
              <a:t>Estimated using </a:t>
            </a:r>
            <a:r>
              <a:rPr lang="en-US" sz="1400" i="1" smtClean="0"/>
              <a:t>two methods</a:t>
            </a:r>
            <a:r>
              <a:rPr lang="en-US" sz="1400" i="1" dirty="0" smtClean="0"/>
              <a:t>:</a:t>
            </a:r>
          </a:p>
          <a:p>
            <a:endParaRPr lang="en-US" sz="1400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W+Jets MC and QCD estimated using data: semi data-</a:t>
            </a:r>
            <a:r>
              <a:rPr lang="en-US" sz="1400" dirty="0" smtClean="0">
                <a:sym typeface="Wingdings"/>
              </a:rPr>
              <a:t>driven</a:t>
            </a:r>
          </a:p>
          <a:p>
            <a:pPr lvl="1"/>
            <a:r>
              <a:rPr lang="en-US" sz="1400" dirty="0" smtClean="0">
                <a:sym typeface="Wingdings"/>
              </a:rPr>
              <a:t>  </a:t>
            </a:r>
            <a:endParaRPr lang="en-US" sz="1400" dirty="0">
              <a:sym typeface="Wingdings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Fake </a:t>
            </a:r>
            <a:r>
              <a:rPr lang="en-US" sz="1400">
                <a:sym typeface="Wingdings"/>
              </a:rPr>
              <a:t>rate </a:t>
            </a:r>
            <a:r>
              <a:rPr lang="en-US" sz="1400" smtClean="0">
                <a:sym typeface="Wingdings"/>
              </a:rPr>
              <a:t>method</a:t>
            </a:r>
            <a:r>
              <a:rPr lang="en-US" sz="1400" dirty="0" smtClean="0">
                <a:sym typeface="Wingdings"/>
              </a:rPr>
              <a:t>: fully </a:t>
            </a:r>
            <a:r>
              <a:rPr lang="en-US" sz="1400" dirty="0">
                <a:sym typeface="Wingdings"/>
              </a:rPr>
              <a:t>data driven</a:t>
            </a:r>
          </a:p>
          <a:p>
            <a:pPr marL="742950" lvl="1" indent="-285750">
              <a:buFont typeface="Wingdings" charset="2"/>
              <a:buChar char="Ø"/>
            </a:pPr>
            <a:endParaRPr lang="en-US" sz="1400" i="1" dirty="0" smtClean="0"/>
          </a:p>
          <a:p>
            <a:endParaRPr lang="en-US" b="1" i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μτ</a:t>
            </a:r>
            <a:r>
              <a:rPr lang="en-US" sz="2800" b="1" baseline="-25000" dirty="0" smtClean="0">
                <a:sym typeface="Wingdings"/>
              </a:rPr>
              <a:t>e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9" name="Picture 28" descr="numVertice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6" r="95048" b="43360"/>
          <a:stretch/>
        </p:blipFill>
        <p:spPr>
          <a:xfrm rot="5400000">
            <a:off x="5244168" y="816715"/>
            <a:ext cx="197598" cy="18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606" y="560830"/>
            <a:ext cx="2468203" cy="2660592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305" y="3400650"/>
            <a:ext cx="2468493" cy="2660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173" y="133804"/>
            <a:ext cx="8503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8760" y="618290"/>
            <a:ext cx="783883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W+Jets taken directly from MC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QCD </a:t>
            </a:r>
            <a:r>
              <a:rPr lang="en-US" dirty="0">
                <a:sym typeface="Wingdings"/>
              </a:rPr>
              <a:t>is taken </a:t>
            </a:r>
            <a:r>
              <a:rPr lang="en-US">
                <a:sym typeface="Wingdings"/>
              </a:rPr>
              <a:t>as </a:t>
            </a:r>
            <a:r>
              <a:rPr lang="en-US" smtClean="0">
                <a:sym typeface="Wingdings"/>
              </a:rPr>
              <a:t>the </a:t>
            </a:r>
            <a:r>
              <a:rPr lang="en-US" dirty="0">
                <a:sym typeface="Wingdings"/>
              </a:rPr>
              <a:t>difference between data and 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MC </a:t>
            </a:r>
            <a:r>
              <a:rPr lang="en-US">
                <a:sym typeface="Wingdings"/>
              </a:rPr>
              <a:t>in </a:t>
            </a:r>
            <a:r>
              <a:rPr lang="en-US" smtClean="0">
                <a:sym typeface="Wingdings"/>
              </a:rPr>
              <a:t>the </a:t>
            </a:r>
            <a:r>
              <a:rPr lang="en-US" dirty="0" smtClean="0">
                <a:sym typeface="Wingdings"/>
              </a:rPr>
              <a:t>LS </a:t>
            </a:r>
            <a:r>
              <a:rPr lang="en-US" dirty="0">
                <a:sym typeface="Wingdings"/>
              </a:rPr>
              <a:t>isolated region, and is scaled by </a:t>
            </a:r>
            <a:r>
              <a:rPr lang="en-US" dirty="0" smtClean="0">
                <a:sym typeface="Wingdings"/>
              </a:rPr>
              <a:t>an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OS/LS </a:t>
            </a:r>
            <a:r>
              <a:rPr lang="en-US" dirty="0">
                <a:sym typeface="Wingdings"/>
              </a:rPr>
              <a:t>SF equal to </a:t>
            </a:r>
            <a:r>
              <a:rPr lang="en-US" dirty="0" smtClean="0">
                <a:sym typeface="Wingdings"/>
              </a:rPr>
              <a:t>2.30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mtClean="0">
                <a:sym typeface="Wingdings"/>
              </a:rPr>
              <a:t>Similar method </a:t>
            </a:r>
            <a:r>
              <a:rPr lang="en-US" dirty="0" smtClean="0">
                <a:sym typeface="Wingdings"/>
              </a:rPr>
              <a:t>used by HTT group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Estimation validated using control region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mtClean="0"/>
              <a:t> with </a:t>
            </a:r>
            <a:r>
              <a:rPr lang="en-US" dirty="0" smtClean="0"/>
              <a:t>inverted muon isolation.(anti-isolated</a:t>
            </a:r>
          </a:p>
          <a:p>
            <a:r>
              <a:rPr lang="en-US" dirty="0" smtClean="0"/>
              <a:t>      LS and OS regions)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smtClean="0"/>
              <a:t>The </a:t>
            </a:r>
            <a:r>
              <a:rPr lang="en-US" dirty="0"/>
              <a:t>factor 2.30 is used in HTT</a:t>
            </a:r>
            <a:r>
              <a:rPr lang="en-US" dirty="0" smtClean="0"/>
              <a:t>(</a:t>
            </a:r>
            <a:r>
              <a:rPr lang="en-US" dirty="0" err="1" smtClean="0"/>
              <a:t>cf</a:t>
            </a:r>
            <a:r>
              <a:rPr lang="en-US" dirty="0" smtClean="0"/>
              <a:t> HIG</a:t>
            </a:r>
            <a:r>
              <a:rPr lang="en-US" dirty="0"/>
              <a:t>-16-037).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measured in </a:t>
            </a:r>
            <a:r>
              <a:rPr lang="en-US"/>
              <a:t>events </a:t>
            </a:r>
            <a:r>
              <a:rPr lang="en-US" smtClean="0"/>
              <a:t>with </a:t>
            </a:r>
            <a:r>
              <a:rPr lang="en-US" dirty="0"/>
              <a:t>electrons and </a:t>
            </a:r>
            <a:endParaRPr lang="en-US" dirty="0" smtClean="0"/>
          </a:p>
          <a:p>
            <a:r>
              <a:rPr lang="en-US" dirty="0" smtClean="0"/>
              <a:t>muons </a:t>
            </a:r>
            <a:r>
              <a:rPr lang="en-US" dirty="0"/>
              <a:t>passing relaxed isolation </a:t>
            </a:r>
            <a:r>
              <a:rPr lang="en-US" smtClean="0"/>
              <a:t>cut with </a:t>
            </a:r>
            <a:r>
              <a:rPr lang="en-US" dirty="0" smtClean="0"/>
              <a:t>an </a:t>
            </a:r>
          </a:p>
          <a:p>
            <a:r>
              <a:rPr lang="en-US" dirty="0"/>
              <a:t>u</a:t>
            </a:r>
            <a:r>
              <a:rPr lang="en-US" dirty="0" smtClean="0"/>
              <a:t>ncertainty of </a:t>
            </a:r>
            <a:r>
              <a:rPr lang="en-US" dirty="0"/>
              <a:t>about 30%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4004873" y="3274559"/>
            <a:ext cx="273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0-jet </a:t>
            </a:r>
            <a:r>
              <a:rPr lang="en-US" b="1" dirty="0" err="1" smtClean="0"/>
              <a:t>preselection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anti-isolated region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4853" y="5319017"/>
            <a:ext cx="633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 Data/MC agreement is currently </a:t>
            </a:r>
            <a:r>
              <a:rPr lang="en-US" smtClean="0"/>
              <a:t>observed with this method over the </a:t>
            </a:r>
            <a:r>
              <a:rPr lang="en-US" dirty="0" smtClean="0"/>
              <a:t>fake </a:t>
            </a:r>
            <a:r>
              <a:rPr lang="en-US" smtClean="0"/>
              <a:t>rate method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9139" y="100554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15019" y="389232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75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42" y="174299"/>
            <a:ext cx="440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Outline of the Presentation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97519"/>
            <a:ext cx="76319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Introduction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Standard Model Higgs and Lepton Flavor Violation (LFV)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LHC and the CMS 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CMS ECAL and Trigger system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Brief review of technical Work 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Signal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Backgrounds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>
                <a:sym typeface="Wingdings"/>
              </a:rPr>
              <a:t>H</a:t>
            </a:r>
            <a:r>
              <a:rPr lang="en-US" sz="2000" b="1" i="1" dirty="0">
                <a:sym typeface="Wingdings"/>
              </a:rPr>
              <a:t>-&gt;</a:t>
            </a:r>
            <a:r>
              <a:rPr lang="en-US" sz="2000" b="1" i="1" dirty="0"/>
              <a:t>μτ </a:t>
            </a:r>
            <a:endParaRPr lang="en-US" sz="2000" b="1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2000" b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 smtClean="0"/>
              <a:t>μτ</a:t>
            </a:r>
            <a:r>
              <a:rPr lang="en-US" sz="2000" b="1" i="1" baseline="-25000" dirty="0" smtClean="0"/>
              <a:t>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/>
              <a:t>μτ </a:t>
            </a:r>
            <a:r>
              <a:rPr lang="en-US" sz="2000" b="1" i="1" baseline="-25000" dirty="0" smtClean="0"/>
              <a:t>h</a:t>
            </a:r>
            <a:r>
              <a:rPr lang="en-US" sz="2000" b="1" i="1" dirty="0" smtClean="0"/>
              <a:t/>
            </a:r>
            <a:br>
              <a:rPr lang="en-US" sz="2000" b="1" i="1" dirty="0" smtClean="0"/>
            </a:br>
            <a:r>
              <a:rPr lang="en-US" sz="2000" b="1" i="1" dirty="0" smtClean="0"/>
              <a:t/>
            </a:r>
            <a:br>
              <a:rPr lang="en-US" sz="2000" b="1" i="1" dirty="0" smtClean="0"/>
            </a:br>
            <a:endParaRPr lang="en-US" sz="2000" b="1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2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974078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7290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using: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W+jets</a:t>
            </a:r>
            <a:r>
              <a:rPr lang="en-US" dirty="0" smtClean="0"/>
              <a:t> </a:t>
            </a:r>
            <a:r>
              <a:rPr lang="en-US" dirty="0"/>
              <a:t>from MC</a:t>
            </a:r>
            <a:r>
              <a:rPr lang="en-US" dirty="0" smtClean="0"/>
              <a:t>,</a:t>
            </a:r>
          </a:p>
          <a:p>
            <a:r>
              <a:rPr lang="en-US" dirty="0"/>
              <a:t> </a:t>
            </a:r>
            <a:r>
              <a:rPr lang="en-US" dirty="0" smtClean="0"/>
              <a:t>     QCD </a:t>
            </a:r>
            <a:r>
              <a:rPr lang="en-US" dirty="0"/>
              <a:t>from </a:t>
            </a:r>
            <a:r>
              <a:rPr lang="en-US" dirty="0" smtClean="0"/>
              <a:t>LS </a:t>
            </a:r>
            <a:r>
              <a:rPr lang="en-US" dirty="0"/>
              <a:t>isolated </a:t>
            </a:r>
            <a:r>
              <a:rPr lang="en-US" dirty="0" smtClean="0"/>
              <a:t>Control       </a:t>
            </a:r>
          </a:p>
          <a:p>
            <a:r>
              <a:rPr lang="en-US" dirty="0"/>
              <a:t> </a:t>
            </a:r>
            <a:r>
              <a:rPr lang="en-US" dirty="0" smtClean="0"/>
              <a:t>     Region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899121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8226" y="899120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3646747"/>
            <a:ext cx="2120698" cy="2286000"/>
          </a:xfrm>
          <a:prstGeom prst="rect">
            <a:avLst/>
          </a:prstGeom>
        </p:spPr>
      </p:pic>
      <p:pic>
        <p:nvPicPr>
          <p:cNvPr id="11" name="Picture 10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5851" y="3606738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62567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3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52999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4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13772"/>
              </p:ext>
            </p:extLst>
          </p:nvPr>
        </p:nvGraphicFramePr>
        <p:xfrm>
          <a:off x="990600" y="1974850"/>
          <a:ext cx="38433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5" name="Equation" r:id="rId6" imgW="2120900" imgH="546100" progId="Equation.DSMT4">
                  <p:embed/>
                </p:oleObj>
              </mc:Choice>
              <mc:Fallback>
                <p:oleObj name="Equation" r:id="rId6" imgW="21209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974850"/>
                        <a:ext cx="384333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200" b="1" dirty="0" smtClean="0">
                <a:sym typeface="Wingdings"/>
              </a:rPr>
              <a:t>e,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200" b="1" baseline="-25000" dirty="0" err="1" smtClean="0">
                <a:sym typeface="Wingdings"/>
              </a:rPr>
              <a:t>e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 smtClean="0"/>
              <a:t>Diboson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Electron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</a:t>
            </a:r>
            <a:r>
              <a:rPr lang="en-US" sz="2200" b="1" i="1" dirty="0" err="1" smtClean="0"/>
              <a:t>p</a:t>
            </a:r>
            <a:r>
              <a:rPr lang="en-US" sz="2200" b="1" i="1" baseline="-25000" dirty="0" err="1" smtClean="0"/>
              <a:t>T</a:t>
            </a:r>
            <a:r>
              <a:rPr lang="en-US" sz="2200" b="1" i="1" baseline="-25000" dirty="0"/>
              <a:t> </a:t>
            </a:r>
            <a:r>
              <a:rPr lang="en-US" sz="2200" dirty="0" smtClean="0"/>
              <a:t>and absolute </a:t>
            </a:r>
            <a:r>
              <a:rPr lang="en-US" sz="2200" b="1" i="1" dirty="0" smtClean="0"/>
              <a:t>η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50" y="1865324"/>
            <a:ext cx="3819786" cy="25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42681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840003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</a:t>
            </a:r>
            <a:r>
              <a:rPr lang="en-US" smtClean="0"/>
              <a:t>agreement with </a:t>
            </a:r>
            <a:r>
              <a:rPr lang="en-US" dirty="0" smtClean="0"/>
              <a:t>40 %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97790"/>
              </p:ext>
            </p:extLst>
          </p:nvPr>
        </p:nvGraphicFramePr>
        <p:xfrm>
          <a:off x="1500188" y="1236663"/>
          <a:ext cx="393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7" imgW="393700" imgH="495300" progId="Equation.DSMT4">
                  <p:embed/>
                </p:oleObj>
              </mc:Choice>
              <mc:Fallback>
                <p:oleObj name="Equation" r:id="rId7" imgW="393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188" y="1236663"/>
                        <a:ext cx="393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116" y="1615702"/>
            <a:ext cx="2983096" cy="32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874070" y="36174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5" y="89916"/>
            <a:ext cx="671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fake </a:t>
            </a:r>
            <a:r>
              <a:rPr lang="en-US" sz="2800" b="1" smtClean="0"/>
              <a:t>rate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3064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74070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</a:t>
            </a:r>
            <a:r>
              <a:rPr lang="en-US" dirty="0"/>
              <a:t> </a:t>
            </a:r>
            <a:r>
              <a:rPr lang="en-US" dirty="0" smtClean="0"/>
              <a:t>fake rate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Reasonable 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3064" y="3639081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pic>
        <p:nvPicPr>
          <p:cNvPr id="3" name="Picture 2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451" y="653310"/>
            <a:ext cx="2120698" cy="228600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653310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075" y="3324121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3324121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60783"/>
              </p:ext>
            </p:extLst>
          </p:nvPr>
        </p:nvGraphicFramePr>
        <p:xfrm>
          <a:off x="523718" y="949678"/>
          <a:ext cx="8307040" cy="3063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6100"/>
                <a:gridCol w="1670357"/>
                <a:gridCol w="1003320"/>
                <a:gridCol w="1835018"/>
                <a:gridCol w="972245"/>
              </a:tblGrid>
              <a:tr h="403857">
                <a:tc rowSpan="2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SELECTION CUTS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8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 GG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</a:t>
                      </a:r>
                      <a:r>
                        <a:rPr lang="en-US" b="1" baseline="0" dirty="0" smtClean="0"/>
                        <a:t> VBF</a:t>
                      </a:r>
                      <a:endParaRPr lang="en-US" b="1" dirty="0"/>
                    </a:p>
                  </a:txBody>
                  <a:tcPr/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(GeV)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&lt;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923272"/>
              </p:ext>
            </p:extLst>
          </p:nvPr>
        </p:nvGraphicFramePr>
        <p:xfrm>
          <a:off x="562085" y="1919032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7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85" y="1919032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63185"/>
              </p:ext>
            </p:extLst>
          </p:nvPr>
        </p:nvGraphicFramePr>
        <p:xfrm>
          <a:off x="562085" y="2386394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8" name="Equation" r:id="rId5" imgW="177800" imgH="266700" progId="Equation.DSMT4">
                  <p:embed/>
                </p:oleObj>
              </mc:Choice>
              <mc:Fallback>
                <p:oleObj name="Equation" r:id="rId5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085" y="2386394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30992"/>
              </p:ext>
            </p:extLst>
          </p:nvPr>
        </p:nvGraphicFramePr>
        <p:xfrm>
          <a:off x="536479" y="3569164"/>
          <a:ext cx="720440" cy="4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79" name="Equation" r:id="rId7" imgW="469900" imgH="317500" progId="Equation.DSMT4">
                  <p:embed/>
                </p:oleObj>
              </mc:Choice>
              <mc:Fallback>
                <p:oleObj name="Equation" r:id="rId7" imgW="4699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479" y="3569164"/>
                        <a:ext cx="720440" cy="486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199262"/>
              </p:ext>
            </p:extLst>
          </p:nvPr>
        </p:nvGraphicFramePr>
        <p:xfrm>
          <a:off x="518328" y="3172206"/>
          <a:ext cx="8366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0" name="Equation" r:id="rId9" imgW="558800" imgH="317500" progId="Equation.DSMT4">
                  <p:embed/>
                </p:oleObj>
              </mc:Choice>
              <mc:Fallback>
                <p:oleObj name="Equation" r:id="rId9" imgW="5588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328" y="3172206"/>
                        <a:ext cx="836613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774449"/>
              </p:ext>
            </p:extLst>
          </p:nvPr>
        </p:nvGraphicFramePr>
        <p:xfrm>
          <a:off x="562085" y="2788031"/>
          <a:ext cx="3476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81" name="Equation" r:id="rId11" imgW="241300" imgH="266700" progId="Equation.DSMT4">
                  <p:embed/>
                </p:oleObj>
              </mc:Choice>
              <mc:Fallback>
                <p:oleObj name="Equation" r:id="rId11" imgW="241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085" y="2788031"/>
                        <a:ext cx="347662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/>
              <a:t>----&gt;</a:t>
            </a:r>
            <a:r>
              <a:rPr lang="en-US" sz="2000" b="1" dirty="0">
                <a:sym typeface="Wingdings"/>
              </a:rPr>
              <a:t> </a:t>
            </a:r>
            <a:r>
              <a:rPr lang="en-US" sz="2400" b="1" dirty="0" smtClean="0">
                <a:sym typeface="Wingdings"/>
              </a:rPr>
              <a:t>μτ</a:t>
            </a:r>
            <a:r>
              <a:rPr lang="en-US" sz="2400" b="1" baseline="-25000" dirty="0" smtClean="0">
                <a:sym typeface="Wingdings"/>
              </a:rPr>
              <a:t>e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764011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13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71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32147"/>
              </p:ext>
            </p:extLst>
          </p:nvPr>
        </p:nvGraphicFramePr>
        <p:xfrm>
          <a:off x="4572000" y="659811"/>
          <a:ext cx="4430890" cy="562195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 +</a:t>
                      </a:r>
                      <a:r>
                        <a:rPr lang="en-US" sz="1200" b="1" dirty="0" smtClean="0"/>
                        <a:t> </a:t>
                      </a:r>
                      <a:r>
                        <a:rPr lang="en-US" sz="1200" b="1" dirty="0" err="1" smtClean="0"/>
                        <a:t>γ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⊕ 5%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QCD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err="1" smtClean="0"/>
                        <a:t>fakerate</a:t>
                      </a:r>
                      <a:r>
                        <a:rPr lang="en-US" sz="1200" b="0" baseline="0" smtClean="0"/>
                        <a:t> </a:t>
                      </a:r>
                      <a:r>
                        <a:rPr lang="en-US" sz="1200" b="0" smtClean="0"/>
                        <a:t>method</a:t>
                      </a:r>
                      <a:r>
                        <a:rPr lang="en-US" sz="1200" b="0" dirty="0" smtClean="0"/>
                        <a:t>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40%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Electron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/>
                        <a:t>btag</a:t>
                      </a:r>
                      <a:r>
                        <a:rPr lang="en-US" sz="1200" b="0" dirty="0" smtClean="0"/>
                        <a:t> shape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----&gt;</a:t>
            </a:r>
            <a:r>
              <a:rPr lang="en-US" sz="2800" b="1" dirty="0">
                <a:sym typeface="Wingdings"/>
              </a:rPr>
              <a:t> μτ</a:t>
            </a:r>
            <a:r>
              <a:rPr lang="en-US" sz="2800" b="1" baseline="-25000" dirty="0">
                <a:sym typeface="Wingdings"/>
              </a:rPr>
              <a:t>e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95844"/>
              </p:ext>
            </p:extLst>
          </p:nvPr>
        </p:nvGraphicFramePr>
        <p:xfrm>
          <a:off x="4975786" y="2515842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6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515842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12525"/>
              </p:ext>
            </p:extLst>
          </p:nvPr>
        </p:nvGraphicFramePr>
        <p:xfrm>
          <a:off x="4637649" y="332235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7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32235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20193"/>
              </p:ext>
            </p:extLst>
          </p:nvPr>
        </p:nvGraphicFramePr>
        <p:xfrm>
          <a:off x="2549195" y="2111301"/>
          <a:ext cx="366888" cy="25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8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111301"/>
                        <a:ext cx="366888" cy="25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232524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8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93237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semi data-</a:t>
            </a:r>
            <a:r>
              <a:rPr lang="en-US" sz="2800" b="1" smtClean="0"/>
              <a:t>driven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91751"/>
              </p:ext>
            </p:extLst>
          </p:nvPr>
        </p:nvGraphicFramePr>
        <p:xfrm>
          <a:off x="670392" y="4040008"/>
          <a:ext cx="7731480" cy="17837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88580"/>
                <a:gridCol w="1288580"/>
                <a:gridCol w="1288580"/>
                <a:gridCol w="1288580"/>
                <a:gridCol w="1288580"/>
                <a:gridCol w="1288580"/>
              </a:tblGrid>
              <a:tr h="56569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79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1.711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3.766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0.887</a:t>
                      </a:r>
                      <a:endParaRPr lang="en-US" sz="1400" dirty="0"/>
                    </a:p>
                  </a:txBody>
                  <a:tcPr/>
                </a:tc>
              </a:tr>
              <a:tr h="73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1.335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1.054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0.538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0.588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1.899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49723" y="3409299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9723" y="2681854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152" y="549612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0917" y="549612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5965" y="549612"/>
            <a:ext cx="2035870" cy="219456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1405" y="549612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</a:t>
            </a:r>
            <a:r>
              <a:rPr lang="en-US" sz="2800" b="1" smtClean="0"/>
              <a:t>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70997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590800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639463" y="941415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3561" y="923750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67791" y="2775207"/>
            <a:ext cx="6575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04653"/>
              </p:ext>
            </p:extLst>
          </p:nvPr>
        </p:nvGraphicFramePr>
        <p:xfrm>
          <a:off x="729956" y="4107554"/>
          <a:ext cx="7471248" cy="1510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5208"/>
                <a:gridCol w="1245208"/>
                <a:gridCol w="1245208"/>
                <a:gridCol w="1245208"/>
                <a:gridCol w="1245208"/>
                <a:gridCol w="1245208"/>
              </a:tblGrid>
              <a:tr h="4791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05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1.285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1.961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4.047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0.910</a:t>
                      </a:r>
                      <a:endParaRPr lang="en-US" sz="1400" dirty="0"/>
                    </a:p>
                  </a:txBody>
                  <a:tcPr/>
                </a:tc>
              </a:tr>
              <a:tr h="6260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0.995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0.482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1.014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2.14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67791" y="3674351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876" y="462565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0365" y="462565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4925" y="462565"/>
            <a:ext cx="2035870" cy="2194560"/>
          </a:xfrm>
          <a:prstGeom prst="rect">
            <a:avLst/>
          </a:prstGeom>
        </p:spPr>
      </p:pic>
      <p:pic>
        <p:nvPicPr>
          <p:cNvPr id="15" name="Picture 14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0937" y="462565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34098"/>
            <a:ext cx="82420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BDT trained against </a:t>
            </a:r>
            <a:r>
              <a:rPr lang="en-US" dirty="0" err="1" smtClean="0"/>
              <a:t>ttbar</a:t>
            </a:r>
            <a:r>
              <a:rPr lang="en-US" dirty="0" smtClean="0"/>
              <a:t> background: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Large statistics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Dominant background in 2-jet categories and significant 1jet category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Shares several kinematic </a:t>
            </a:r>
            <a:r>
              <a:rPr lang="en-US" smtClean="0"/>
              <a:t>characteristics with other </a:t>
            </a:r>
            <a:r>
              <a:rPr lang="en-US" dirty="0" smtClean="0"/>
              <a:t>backgrounds such as </a:t>
            </a:r>
            <a:r>
              <a:rPr lang="en-US" dirty="0" err="1" smtClean="0"/>
              <a:t>diboson</a:t>
            </a:r>
            <a:r>
              <a:rPr lang="en-US" dirty="0" smtClean="0"/>
              <a:t>, single top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Discrimination against DY from fit on collinear mass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022692"/>
            <a:ext cx="3281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Picture 7" descr="Screen Shot 2016-12-01 at 10.1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9" y="2613856"/>
            <a:ext cx="5918781" cy="31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BDT: MVA output distribution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BDT efficient against </a:t>
            </a:r>
            <a:r>
              <a:rPr lang="en-US" dirty="0" err="1" smtClean="0"/>
              <a:t>ttbar,Dibosons</a:t>
            </a:r>
            <a:r>
              <a:rPr lang="en-US" dirty="0" smtClean="0"/>
              <a:t>, single </a:t>
            </a:r>
            <a:r>
              <a:rPr lang="en-US" dirty="0" err="1" smtClean="0"/>
              <a:t>top,W+γ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backgrounds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ood  </a:t>
            </a:r>
            <a:r>
              <a:rPr lang="en-US" dirty="0"/>
              <a:t>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BDT_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211" y="544185"/>
            <a:ext cx="2307314" cy="2487168"/>
          </a:xfrm>
          <a:prstGeom prst="rect">
            <a:avLst/>
          </a:prstGeom>
        </p:spPr>
      </p:pic>
      <p:pic>
        <p:nvPicPr>
          <p:cNvPr id="8" name="Picture 7" descr="BDT_outp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1273" y="544185"/>
            <a:ext cx="2307314" cy="2487168"/>
          </a:xfrm>
          <a:prstGeom prst="rect">
            <a:avLst/>
          </a:prstGeom>
        </p:spPr>
      </p:pic>
      <p:pic>
        <p:nvPicPr>
          <p:cNvPr id="9" name="Picture 8" descr="BDT_outpu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369" y="3243305"/>
            <a:ext cx="2307314" cy="2487168"/>
          </a:xfrm>
          <a:prstGeom prst="rect">
            <a:avLst/>
          </a:prstGeom>
        </p:spPr>
      </p:pic>
      <p:pic>
        <p:nvPicPr>
          <p:cNvPr id="10" name="Picture 9" descr="BDT_outpu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9979" y="3243305"/>
            <a:ext cx="2307314" cy="2487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3999" y="353379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7764" y="100664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23999" y="87584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18145" y="4311460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5781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03-30 at 4.42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12" y="3014937"/>
            <a:ext cx="4898183" cy="850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718" y="1003514"/>
            <a:ext cx="5377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Standard Model is the most elegant and well-tested  description of nature available today.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 SM, </a:t>
            </a:r>
            <a:r>
              <a:rPr lang="en-US" dirty="0"/>
              <a:t>elementary particles acquire mass from their interaction with the </a:t>
            </a:r>
            <a:r>
              <a:rPr lang="en-US" dirty="0" smtClean="0"/>
              <a:t>scalar Higgs </a:t>
            </a:r>
            <a:r>
              <a:rPr lang="en-US" dirty="0"/>
              <a:t>field, the quantum of which is the Higgs Boson</a:t>
            </a:r>
            <a:r>
              <a:rPr lang="en-US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Discovered in 2012 by CMS and </a:t>
            </a:r>
            <a:br>
              <a:rPr lang="en-US" dirty="0" smtClean="0"/>
            </a:br>
            <a:r>
              <a:rPr lang="en-US" dirty="0" smtClean="0"/>
              <a:t>ATLAS experiments  at CERN’s LHC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11596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Standard Model and the Higgs Boson : I </a:t>
            </a:r>
            <a:endParaRPr lang="en-US" b="1" dirty="0"/>
          </a:p>
        </p:txBody>
      </p:sp>
      <p:pic>
        <p:nvPicPr>
          <p:cNvPr id="8" name="Picture 7" descr="Screen Shot 2017-03-30 at 4.1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11" y="4014287"/>
            <a:ext cx="3708683" cy="1650119"/>
          </a:xfrm>
          <a:prstGeom prst="rect">
            <a:avLst/>
          </a:prstGeom>
        </p:spPr>
      </p:pic>
      <p:pic>
        <p:nvPicPr>
          <p:cNvPr id="10" name="Picture 9" descr="HiggsPotentia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5" y="707304"/>
            <a:ext cx="2414361" cy="15652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1535" y="2439857"/>
            <a:ext cx="241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Higgs potential</a:t>
            </a:r>
            <a:endParaRPr lang="en-US" dirty="0"/>
          </a:p>
        </p:txBody>
      </p:sp>
      <p:pic>
        <p:nvPicPr>
          <p:cNvPr id="13" name="Picture 12" descr="new_boson_125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8" y="3865837"/>
            <a:ext cx="3323665" cy="22235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62468" y="6001434"/>
            <a:ext cx="30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/>
              <a:t>40  years of searching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0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2473" y="302335"/>
            <a:ext cx="77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</a:t>
            </a:r>
            <a:r>
              <a:rPr lang="en-US" sz="2400" b="1" baseline="-25000" dirty="0" smtClean="0"/>
              <a:t>coll</a:t>
            </a:r>
            <a:r>
              <a:rPr lang="en-US" sz="2400" b="1" dirty="0" smtClean="0"/>
              <a:t> distributions: after cut on BDT  </a:t>
            </a:r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99304"/>
              </p:ext>
            </p:extLst>
          </p:nvPr>
        </p:nvGraphicFramePr>
        <p:xfrm>
          <a:off x="857608" y="4527693"/>
          <a:ext cx="7455876" cy="13998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BDT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cutsvalue</a:t>
                      </a:r>
                      <a:r>
                        <a:rPr lang="en-US" sz="1100" baseline="0" dirty="0" smtClean="0"/>
                        <a:t> &gt;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--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0.413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1.216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2.16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49723" y="3906931"/>
            <a:ext cx="43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Limits and significance at 20.1/fb</a:t>
            </a:r>
            <a:endParaRPr lang="en-US" dirty="0"/>
          </a:p>
        </p:txBody>
      </p:sp>
      <p:pic>
        <p:nvPicPr>
          <p:cNvPr id="16" name="Picture 15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518" y="687961"/>
            <a:ext cx="1951042" cy="2103120"/>
          </a:xfrm>
          <a:prstGeom prst="rect">
            <a:avLst/>
          </a:prstGeom>
        </p:spPr>
      </p:pic>
      <p:pic>
        <p:nvPicPr>
          <p:cNvPr id="17" name="Picture 16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4638" y="687961"/>
            <a:ext cx="1951042" cy="2103120"/>
          </a:xfrm>
          <a:prstGeom prst="rect">
            <a:avLst/>
          </a:prstGeom>
        </p:spPr>
      </p:pic>
      <p:pic>
        <p:nvPicPr>
          <p:cNvPr id="18" name="Picture 17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1585" y="687961"/>
            <a:ext cx="1951042" cy="2103120"/>
          </a:xfrm>
          <a:prstGeom prst="rect">
            <a:avLst/>
          </a:prstGeom>
        </p:spPr>
      </p:pic>
      <p:pic>
        <p:nvPicPr>
          <p:cNvPr id="19" name="Picture 18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11663" y="687961"/>
            <a:ext cx="1951042" cy="2103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03517" y="2755695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913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13896"/>
              </p:ext>
            </p:extLst>
          </p:nvPr>
        </p:nvGraphicFramePr>
        <p:xfrm>
          <a:off x="1420343" y="2474424"/>
          <a:ext cx="6659615" cy="21235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5772"/>
                <a:gridCol w="778797"/>
                <a:gridCol w="765817"/>
                <a:gridCol w="869357"/>
                <a:gridCol w="1109936"/>
                <a:gridCol w="1109936"/>
              </a:tblGrid>
              <a:tr h="4706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Cut-based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3.766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BDT1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BDT2</a:t>
                      </a:r>
                    </a:p>
                    <a:p>
                      <a:pPr algn="ctr"/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2.028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17693" y="233854"/>
            <a:ext cx="663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Limit comparison: Different BDTs v/s cut-based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90715" y="815966"/>
            <a:ext cx="802429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BDT1: trained on </a:t>
            </a:r>
            <a:r>
              <a:rPr lang="en-US" sz="1700" dirty="0" err="1" smtClean="0"/>
              <a:t>ttbar</a:t>
            </a:r>
            <a:r>
              <a:rPr lang="en-US" sz="1700" dirty="0" smtClean="0"/>
              <a:t> (shown on last 3 slides) – 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BDT2: train two separate BDTs- one for 0-1 jet category (against </a:t>
            </a:r>
            <a:r>
              <a:rPr lang="en-US" sz="1700" dirty="0" err="1" smtClean="0"/>
              <a:t>DY+ttbar</a:t>
            </a:r>
            <a:r>
              <a:rPr lang="en-US" sz="1700" dirty="0" smtClean="0"/>
              <a:t>)</a:t>
            </a:r>
            <a:r>
              <a:rPr lang="en-US" sz="1700" smtClean="0"/>
              <a:t>, another </a:t>
            </a:r>
            <a:r>
              <a:rPr lang="en-US" sz="1700" dirty="0" smtClean="0"/>
              <a:t>for 2 jet category (against </a:t>
            </a:r>
            <a:r>
              <a:rPr lang="en-US" sz="1700" dirty="0" err="1" smtClean="0"/>
              <a:t>ttbar</a:t>
            </a:r>
            <a:r>
              <a:rPr lang="en-US" sz="1700" dirty="0" smtClean="0"/>
              <a:t>)-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BDT3:trained against </a:t>
            </a:r>
            <a:r>
              <a:rPr lang="en-US" sz="1700" dirty="0" err="1" smtClean="0"/>
              <a:t>ttbar+DY</a:t>
            </a:r>
            <a:r>
              <a:rPr lang="en-US" sz="1700" dirty="0" smtClean="0"/>
              <a:t>, </a:t>
            </a:r>
            <a:r>
              <a:rPr lang="en-US" sz="1700" smtClean="0"/>
              <a:t>but with </a:t>
            </a:r>
            <a:r>
              <a:rPr lang="en-US" sz="1700" dirty="0" smtClean="0"/>
              <a:t>collinear mass variable added to input list</a:t>
            </a:r>
          </a:p>
          <a:p>
            <a:r>
              <a:rPr lang="en-US" sz="1700" dirty="0"/>
              <a:t> </a:t>
            </a:r>
            <a:r>
              <a:rPr lang="en-US" sz="1700" dirty="0" smtClean="0"/>
              <a:t>     -fit on BDT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851233" y="5039219"/>
            <a:ext cx="750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performance as cut based achieved from BDT1 and BDT2.  BDT3 gives 20% improvement on limits, but hard to interpret visually.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0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err="1" smtClean="0"/>
              <a:t>μτ</a:t>
            </a:r>
            <a:r>
              <a:rPr lang="en-US" sz="3600" b="1" i="1" baseline="-25000" dirty="0" err="1"/>
              <a:t>h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0687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3" r="11940" b="64840"/>
          <a:stretch/>
        </p:blipFill>
        <p:spPr>
          <a:xfrm>
            <a:off x="5472422" y="737108"/>
            <a:ext cx="2610556" cy="1751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0687" y="118908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b="1" dirty="0">
                <a:sym typeface="Wingdings"/>
              </a:rPr>
              <a:t> </a:t>
            </a:r>
            <a:r>
              <a:rPr lang="en-US" sz="3200" b="1" dirty="0" err="1" smtClean="0">
                <a:sym typeface="Wingdings"/>
              </a:rPr>
              <a:t>μτ</a:t>
            </a:r>
            <a:r>
              <a:rPr lang="en-US" sz="3200" b="1" baseline="-25000" dirty="0" err="1" smtClean="0">
                <a:sym typeface="Wingdings"/>
              </a:rPr>
              <a:t>h</a:t>
            </a:r>
            <a:endParaRPr lang="en-US" sz="3200" dirty="0"/>
          </a:p>
        </p:txBody>
      </p:sp>
      <p:pic>
        <p:nvPicPr>
          <p:cNvPr id="7" name="Picture 6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4" r="68865"/>
          <a:stretch/>
        </p:blipFill>
        <p:spPr>
          <a:xfrm>
            <a:off x="3146911" y="2751667"/>
            <a:ext cx="2508956" cy="2772310"/>
          </a:xfrm>
          <a:prstGeom prst="rect">
            <a:avLst/>
          </a:prstGeom>
        </p:spPr>
      </p:pic>
      <p:pic>
        <p:nvPicPr>
          <p:cNvPr id="8" name="Picture 7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6" b="58892"/>
          <a:stretch/>
        </p:blipFill>
        <p:spPr>
          <a:xfrm>
            <a:off x="874582" y="788351"/>
            <a:ext cx="4177767" cy="20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4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525747"/>
            <a:ext cx="2063275" cy="1231106"/>
          </a:xfrm>
          <a:prstGeom prst="rect">
            <a:avLst/>
          </a:prstGeom>
          <a:noFill/>
          <a:ln w="57150" cmpd="sng">
            <a:solidFill>
              <a:srgbClr val="FFCC6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Z </a:t>
            </a:r>
            <a:r>
              <a:rPr lang="en-US" sz="1600" b="1" i="1" dirty="0" err="1" smtClean="0">
                <a:sym typeface="Wingdings"/>
              </a:rPr>
              <a:t>ττ</a:t>
            </a:r>
            <a:r>
              <a:rPr lang="en-US" sz="1600" b="1" i="1" dirty="0" smtClean="0">
                <a:sym typeface="Wingdings"/>
              </a:rPr>
              <a:t> </a:t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pic>
        <p:nvPicPr>
          <p:cNvPr id="5" name="Picture 4" descr="LFV_preselection2Jet_collMass_type1_Fakes_PoissonError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5"/>
          <a:stretch/>
        </p:blipFill>
        <p:spPr>
          <a:xfrm rot="5400000">
            <a:off x="3107163" y="1311053"/>
            <a:ext cx="2626903" cy="32853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368075" y="1739066"/>
            <a:ext cx="1809041" cy="1042445"/>
          </a:xfrm>
          <a:prstGeom prst="straightConnector1">
            <a:avLst/>
          </a:prstGeom>
          <a:ln w="38100" cmpd="sng">
            <a:solidFill>
              <a:srgbClr val="FFCC6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337814"/>
            <a:ext cx="2063275" cy="1200328"/>
          </a:xfrm>
          <a:prstGeom prst="rect">
            <a:avLst/>
          </a:prstGeom>
          <a:noFill/>
          <a:ln w="57150" cmpd="sng">
            <a:solidFill>
              <a:srgbClr val="1D761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2368075" y="3337814"/>
            <a:ext cx="1809041" cy="600164"/>
          </a:xfrm>
          <a:prstGeom prst="straightConnector1">
            <a:avLst/>
          </a:prstGeom>
          <a:ln w="38100" cmpd="sng">
            <a:solidFill>
              <a:srgbClr val="1D761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5135020"/>
            <a:ext cx="2063275" cy="860214"/>
          </a:xfrm>
          <a:prstGeom prst="rect">
            <a:avLst/>
          </a:prstGeom>
          <a:noFill/>
          <a:ln w="57150" cmpd="sng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2368075" y="3648824"/>
            <a:ext cx="2116148" cy="1916303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12370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502275" y="4025900"/>
            <a:ext cx="1538942" cy="1109120"/>
          </a:xfrm>
          <a:prstGeom prst="straightConnector1">
            <a:avLst/>
          </a:prstGeom>
          <a:ln w="38100" cmpd="sng">
            <a:solidFill>
              <a:srgbClr val="12370D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07724"/>
              </p:ext>
            </p:extLst>
          </p:nvPr>
        </p:nvGraphicFramePr>
        <p:xfrm>
          <a:off x="304800" y="3337814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9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3337814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644624" y="4995562"/>
            <a:ext cx="2063275" cy="1015663"/>
          </a:xfrm>
          <a:prstGeom prst="rect">
            <a:avLst/>
          </a:prstGeom>
          <a:noFill/>
          <a:ln w="57150" cmpd="sng">
            <a:solidFill>
              <a:srgbClr val="C600C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357007" y="2952388"/>
            <a:ext cx="127216" cy="2043174"/>
          </a:xfrm>
          <a:prstGeom prst="straightConnector1">
            <a:avLst/>
          </a:prstGeom>
          <a:ln w="12700" cmpd="sng">
            <a:solidFill>
              <a:srgbClr val="C600C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452930"/>
            <a:ext cx="1654214" cy="606660"/>
          </a:xfrm>
          <a:prstGeom prst="straightConnector1">
            <a:avLst/>
          </a:prstGeom>
          <a:ln w="38100" cmpd="sng">
            <a:solidFill>
              <a:srgbClr val="FF66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6" y="2098713"/>
            <a:ext cx="2505677" cy="1846659"/>
          </a:xfrm>
          <a:prstGeom prst="rect">
            <a:avLst/>
          </a:prstGeom>
          <a:noFill/>
          <a:ln w="57150" cmpd="sng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dirty="0" smtClean="0"/>
              <a:t>Estimated using fully data-driven fake rate method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Dominant background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2050591"/>
            <a:ext cx="2063275" cy="984885"/>
          </a:xfrm>
          <a:prstGeom prst="rect">
            <a:avLst/>
          </a:prstGeom>
          <a:noFill/>
          <a:ln w="57150" cmpd="sng">
            <a:solidFill>
              <a:srgbClr val="12085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 smtClean="0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600" i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368075" y="3017145"/>
            <a:ext cx="1809041" cy="163225"/>
          </a:xfrm>
          <a:prstGeom prst="straightConnector1">
            <a:avLst/>
          </a:prstGeom>
          <a:ln w="38100" cmpd="sng">
            <a:solidFill>
              <a:srgbClr val="12085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FV_preselection1Jet_collMass_type1_Fakes_PoissonError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2" b="67907"/>
          <a:stretch/>
        </p:blipFill>
        <p:spPr>
          <a:xfrm rot="5400000">
            <a:off x="5335817" y="3933031"/>
            <a:ext cx="126806" cy="7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300334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84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3625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85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52866"/>
              </p:ext>
            </p:extLst>
          </p:nvPr>
        </p:nvGraphicFramePr>
        <p:xfrm>
          <a:off x="721173" y="1944855"/>
          <a:ext cx="38893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86" name="Equation" r:id="rId6" imgW="2146300" imgH="546100" progId="Equation.DSMT4">
                  <p:embed/>
                </p:oleObj>
              </mc:Choice>
              <mc:Fallback>
                <p:oleObj name="Equation" r:id="rId6" imgW="21463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173" y="1944855"/>
                        <a:ext cx="38893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400" b="1" dirty="0" err="1">
                <a:sym typeface="Wingdings"/>
              </a:rPr>
              <a:t>τ</a:t>
            </a:r>
            <a:r>
              <a:rPr lang="en-US" sz="2200" b="1" dirty="0" smtClean="0">
                <a:sym typeface="Wingdings"/>
              </a:rPr>
              <a:t>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400" b="1" baseline="-25000" dirty="0" err="1">
                <a:sym typeface="Wingdings"/>
              </a:rPr>
              <a:t>τ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1173" y="133804"/>
            <a:ext cx="10033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b="1" dirty="0" smtClean="0"/>
              <a:t>: fake-rate method I 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/>
              <a:t>d</a:t>
            </a:r>
            <a:r>
              <a:rPr lang="en-US" sz="2200" dirty="0" err="1" smtClean="0"/>
              <a:t>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Tau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of tau decay mode</a:t>
            </a:r>
            <a:endParaRPr lang="en-US" sz="2200" dirty="0"/>
          </a:p>
        </p:txBody>
      </p:sp>
      <p:pic>
        <p:nvPicPr>
          <p:cNvPr id="7" name="Picture 6" descr="preselectionDecay0_preselectionVLooseIsoDecay0_tEta_fakeRat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6069" y="624125"/>
            <a:ext cx="2128762" cy="2194560"/>
          </a:xfrm>
          <a:prstGeom prst="rect">
            <a:avLst/>
          </a:prstGeom>
        </p:spPr>
      </p:pic>
      <p:pic>
        <p:nvPicPr>
          <p:cNvPr id="8" name="Picture 7" descr="preselectionDecay1_preselectionVLooseIsoDecay1_tEta_fakeRa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6896" y="2268220"/>
            <a:ext cx="2128762" cy="2194560"/>
          </a:xfrm>
          <a:prstGeom prst="rect">
            <a:avLst/>
          </a:prstGeom>
        </p:spPr>
      </p:pic>
      <p:pic>
        <p:nvPicPr>
          <p:cNvPr id="9" name="Picture 8" descr="preselectionDecay10_preselectionVLooseIsoDecay10_tEta_fakeRat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7391" y="3880129"/>
            <a:ext cx="212876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0875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08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9763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09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agreement with </a:t>
            </a:r>
            <a:r>
              <a:rPr lang="en-US" dirty="0"/>
              <a:t>3</a:t>
            </a:r>
            <a:r>
              <a:rPr lang="en-US" dirty="0" smtClean="0"/>
              <a:t>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67091"/>
              </p:ext>
            </p:extLst>
          </p:nvPr>
        </p:nvGraphicFramePr>
        <p:xfrm>
          <a:off x="1493838" y="1236663"/>
          <a:ext cx="406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10" name="Equation" r:id="rId7" imgW="406400" imgH="495300" progId="Equation.DSMT4">
                  <p:embed/>
                </p:oleObj>
              </mc:Choice>
              <mc:Fallback>
                <p:oleObj name="Equation" r:id="rId7" imgW="4064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3838" y="1236663"/>
                        <a:ext cx="406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FV_preselectionSS_collMass_type1_Fakes_PoissonError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8695" y="1605205"/>
            <a:ext cx="2753909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5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FV_preselection2Jet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5444" y="3524225"/>
            <a:ext cx="2217460" cy="2286000"/>
          </a:xfrm>
          <a:prstGeom prst="rect">
            <a:avLst/>
          </a:prstGeom>
        </p:spPr>
      </p:pic>
      <p:pic>
        <p:nvPicPr>
          <p:cNvPr id="7" name="Picture 6" descr="LFV_preselection1Je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998" y="773370"/>
            <a:ext cx="2217460" cy="24774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</a:t>
            </a:r>
            <a:r>
              <a:rPr lang="en-US" sz="2800" b="1" dirty="0" smtClean="0"/>
              <a:t>re-selection results: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endParaRPr lang="en-US" sz="2800" b="1" dirty="0"/>
          </a:p>
        </p:txBody>
      </p:sp>
      <p:pic>
        <p:nvPicPr>
          <p:cNvPr id="3" name="Picture 2" descr="LFV_preselection0Jet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968" y="869102"/>
            <a:ext cx="2217460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10719" y="379369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 fully data driven </a:t>
            </a:r>
            <a:r>
              <a:rPr lang="en-US" dirty="0" err="1" smtClean="0"/>
              <a:t>fakerate</a:t>
            </a:r>
            <a:r>
              <a:rPr lang="en-US" dirty="0" smtClean="0"/>
              <a:t> method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7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 smtClean="0">
                <a:sym typeface="Wingdings"/>
              </a:rPr>
              <a:t> </a:t>
            </a:r>
            <a:r>
              <a:rPr lang="en-US" sz="2400" b="1" dirty="0" err="1" smtClean="0">
                <a:sym typeface="Wingdings"/>
              </a:rPr>
              <a:t>μτ</a:t>
            </a:r>
            <a:r>
              <a:rPr lang="en-US" sz="2400" b="1" baseline="-25000" dirty="0" err="1">
                <a:sym typeface="Wingdings"/>
              </a:rPr>
              <a:t>h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302346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800" y="5225676"/>
            <a:ext cx="853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100 GeV cut on on 2-jet invariant mass category in 2-jet loose category. The events in 2-jet loose which have an invariant mass less than 100 GeV are put into 1-jet category.  </a:t>
            </a:r>
            <a:endParaRPr lang="en-US" dirty="0"/>
          </a:p>
        </p:txBody>
      </p:sp>
      <p:pic>
        <p:nvPicPr>
          <p:cNvPr id="9" name="Picture 8" descr="Screen Shot 2016-12-18 at 10.18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939009"/>
            <a:ext cx="7854244" cy="2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9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93467"/>
              </p:ext>
            </p:extLst>
          </p:nvPr>
        </p:nvGraphicFramePr>
        <p:xfrm>
          <a:off x="4572000" y="808998"/>
          <a:ext cx="4430890" cy="50617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dirty="0" err="1" smtClean="0"/>
                        <a:t>fakerate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smtClean="0"/>
                        <a:t>method)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Misidentified Tau shape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Tau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</a:t>
            </a:r>
            <a:r>
              <a:rPr lang="en-US" sz="2800" b="1" dirty="0" smtClean="0">
                <a:sym typeface="Wingdings"/>
              </a:rPr>
              <a:t>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>
                <a:sym typeface="Wingdings"/>
              </a:rPr>
              <a:t>h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89685"/>
              </p:ext>
            </p:extLst>
          </p:nvPr>
        </p:nvGraphicFramePr>
        <p:xfrm>
          <a:off x="4975786" y="2671063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0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671063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15937"/>
              </p:ext>
            </p:extLst>
          </p:nvPr>
        </p:nvGraphicFramePr>
        <p:xfrm>
          <a:off x="4637649" y="346346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1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46346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Tau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Misidentified tau shape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3833"/>
              </p:ext>
            </p:extLst>
          </p:nvPr>
        </p:nvGraphicFramePr>
        <p:xfrm>
          <a:off x="2549195" y="2593439"/>
          <a:ext cx="519447" cy="35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2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593439"/>
                        <a:ext cx="519447" cy="358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555219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1596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Standard Model and the Higgs Boson : II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4651" y="1066234"/>
            <a:ext cx="821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C</a:t>
            </a:r>
            <a:r>
              <a:rPr lang="en-US" dirty="0" smtClean="0"/>
              <a:t>ombined ~5σ excess observed in channels where Higgs decays to two  photons or two Z bosons </a:t>
            </a:r>
            <a:endParaRPr lang="en-US" dirty="0"/>
          </a:p>
        </p:txBody>
      </p:sp>
      <p:pic>
        <p:nvPicPr>
          <p:cNvPr id="9" name="Picture 8" descr="image1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1587126"/>
            <a:ext cx="5727657" cy="2803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83" y="2210867"/>
            <a:ext cx="2255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Latest results from CMS experiment confirming the excess consistent with the Higgs boson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4651" y="4570273"/>
            <a:ext cx="8148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 discovery of the </a:t>
            </a:r>
            <a:r>
              <a:rPr lang="en-US" dirty="0"/>
              <a:t>Higgs provides </a:t>
            </a:r>
            <a:r>
              <a:rPr lang="en-US" dirty="0" smtClean="0"/>
              <a:t>a with a portal </a:t>
            </a:r>
            <a:r>
              <a:rPr lang="en-US" dirty="0"/>
              <a:t>for us to </a:t>
            </a:r>
            <a:r>
              <a:rPr lang="en-US" dirty="0" smtClean="0"/>
              <a:t>not </a:t>
            </a:r>
            <a:r>
              <a:rPr lang="en-US" dirty="0"/>
              <a:t>study the processes </a:t>
            </a:r>
            <a:r>
              <a:rPr lang="en-US" dirty="0" smtClean="0"/>
              <a:t>within </a:t>
            </a:r>
            <a:r>
              <a:rPr lang="en-US" dirty="0"/>
              <a:t>SM, but also to look for new </a:t>
            </a:r>
            <a:r>
              <a:rPr lang="en-US" dirty="0" smtClean="0"/>
              <a:t>physics processes </a:t>
            </a:r>
            <a:r>
              <a:rPr lang="en-US" dirty="0"/>
              <a:t>beyond </a:t>
            </a:r>
            <a:r>
              <a:rPr lang="en-US" dirty="0" smtClean="0"/>
              <a:t>it </a:t>
            </a:r>
            <a:r>
              <a:rPr lang="en-US" dirty="0"/>
              <a:t>(BSM)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Indeed, </a:t>
            </a:r>
            <a:r>
              <a:rPr lang="en-US" dirty="0"/>
              <a:t>of the main goals of the LHC physics </a:t>
            </a:r>
            <a:r>
              <a:rPr lang="en-US" dirty="0" smtClean="0"/>
              <a:t>program </a:t>
            </a:r>
            <a:r>
              <a:rPr lang="en-US" dirty="0"/>
              <a:t>at CERN is </a:t>
            </a:r>
            <a:r>
              <a:rPr lang="en-US" dirty="0" smtClean="0"/>
              <a:t>to search </a:t>
            </a:r>
            <a:r>
              <a:rPr lang="en-US" dirty="0"/>
              <a:t>for such BSM </a:t>
            </a:r>
            <a:r>
              <a:rPr lang="en-US" dirty="0" smtClean="0"/>
              <a:t>processes.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FV_gg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197" y="679118"/>
            <a:ext cx="2128761" cy="2342177"/>
          </a:xfrm>
          <a:prstGeom prst="rect">
            <a:avLst/>
          </a:prstGeom>
        </p:spPr>
      </p:pic>
      <p:pic>
        <p:nvPicPr>
          <p:cNvPr id="6" name="Picture 5" descr="LFV_boos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134" y="752927"/>
            <a:ext cx="2128762" cy="2194560"/>
          </a:xfrm>
          <a:prstGeom prst="rect">
            <a:avLst/>
          </a:prstGeom>
        </p:spPr>
      </p:pic>
      <p:pic>
        <p:nvPicPr>
          <p:cNvPr id="7" name="Picture 6" descr="LFV_vbf_gg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1694" y="752927"/>
            <a:ext cx="2128762" cy="2194560"/>
          </a:xfrm>
          <a:prstGeom prst="rect">
            <a:avLst/>
          </a:prstGeom>
        </p:spPr>
      </p:pic>
      <p:pic>
        <p:nvPicPr>
          <p:cNvPr id="13" name="Picture 12" descr="LFV_vbf_vbf_collMass_type1_Fakes_PoissonError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4491" y="752926"/>
            <a:ext cx="2128762" cy="2194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57833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741181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5866155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909406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7426"/>
              </p:ext>
            </p:extLst>
          </p:nvPr>
        </p:nvGraphicFramePr>
        <p:xfrm>
          <a:off x="821065" y="4212792"/>
          <a:ext cx="7463016" cy="12518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3836"/>
                <a:gridCol w="1243836"/>
                <a:gridCol w="1243836"/>
                <a:gridCol w="1243836"/>
                <a:gridCol w="1243836"/>
                <a:gridCol w="1243836"/>
              </a:tblGrid>
              <a:tr h="39699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361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0.86</a:t>
                      </a:r>
                      <a:endParaRPr lang="en-US" sz="1200" dirty="0"/>
                    </a:p>
                  </a:txBody>
                  <a:tcPr/>
                </a:tc>
              </a:tr>
              <a:tr h="5186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2.25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78666" y="3367689"/>
            <a:ext cx="469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limits and significance at 20.1/fb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1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ym typeface="Wingdings"/>
              </a:rPr>
              <a:t>Review of H</a:t>
            </a:r>
            <a:r>
              <a:rPr lang="en-US" sz="3600" b="1" i="1" dirty="0">
                <a:sym typeface="Wingdings"/>
              </a:rPr>
              <a:t>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5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Analogous to H</a:t>
            </a:r>
            <a:r>
              <a:rPr lang="en-US" dirty="0" smtClean="0">
                <a:sym typeface="Wingdings"/>
              </a:rPr>
              <a:t></a:t>
            </a:r>
            <a:r>
              <a:rPr lang="en-US" sz="2000" dirty="0"/>
              <a:t>μτ</a:t>
            </a:r>
            <a:r>
              <a:rPr lang="en-US" dirty="0" smtClean="0">
                <a:sym typeface="Wingdings"/>
              </a:rPr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on the number of 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dirty="0" smtClean="0"/>
              <a:t>The 2-jet category is further 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 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  <p:pic>
        <p:nvPicPr>
          <p:cNvPr id="6" name="Picture 5" descr="Screen Shot 2016-12-14 at 10.57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4227838"/>
            <a:ext cx="3068143" cy="20967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32080" y="5205730"/>
            <a:ext cx="257238" cy="245353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26148" y="5325643"/>
            <a:ext cx="2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2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1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7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7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23000" y="1572029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5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91355"/>
              </p:ext>
            </p:extLst>
          </p:nvPr>
        </p:nvGraphicFramePr>
        <p:xfrm>
          <a:off x="716683" y="1387056"/>
          <a:ext cx="7802226" cy="26884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05868"/>
                <a:gridCol w="1854699"/>
                <a:gridCol w="751905"/>
                <a:gridCol w="814648"/>
                <a:gridCol w="780958"/>
                <a:gridCol w="743654"/>
                <a:gridCol w="1250494"/>
              </a:tblGrid>
              <a:tr h="33258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rtl="0" fontAlgn="b"/>
                      <a:endParaRPr lang="en-US" sz="2000" b="1" baseline="-25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"/>
                      <a:endParaRPr lang="en-US" sz="20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gg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9714" y="267278"/>
            <a:ext cx="66359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Limits: </a:t>
            </a:r>
            <a:r>
              <a:rPr lang="en-US" sz="3200" b="1" dirty="0" err="1" smtClean="0"/>
              <a:t>eτ</a:t>
            </a:r>
            <a:endParaRPr lang="en-US" sz="3200" b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584236" y="4647734"/>
            <a:ext cx="78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</a:t>
            </a:r>
            <a:r>
              <a:rPr lang="en-US" b="1" dirty="0" err="1" smtClean="0"/>
              <a:t>eτ</a:t>
            </a:r>
            <a:r>
              <a:rPr lang="en-US" dirty="0" smtClean="0"/>
              <a:t> limits on at 20.1/fb  </a:t>
            </a:r>
            <a:endParaRPr lang="en-US" b="1" baseline="-25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38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8510" y="2512507"/>
            <a:ext cx="564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Combined Limits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6316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 descr="Screen Shot 2016-12-18 at 3.3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8" y="1178487"/>
            <a:ext cx="2977242" cy="4352803"/>
          </a:xfrm>
          <a:prstGeom prst="rect">
            <a:avLst/>
          </a:prstGeom>
        </p:spPr>
      </p:pic>
      <p:pic>
        <p:nvPicPr>
          <p:cNvPr id="6" name="Picture 5" descr="limitsplotMUTAUV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853658"/>
            <a:ext cx="2665260" cy="2939862"/>
          </a:xfrm>
          <a:prstGeom prst="rect">
            <a:avLst/>
          </a:prstGeom>
        </p:spPr>
      </p:pic>
      <p:pic>
        <p:nvPicPr>
          <p:cNvPr id="7" name="Picture 6" descr="limitsplotETAUV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3598882"/>
            <a:ext cx="2665260" cy="2811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0138" y="267385"/>
            <a:ext cx="590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Combined </a:t>
            </a:r>
            <a:r>
              <a:rPr lang="en-US" sz="2400" b="1" dirty="0"/>
              <a:t>e</a:t>
            </a:r>
            <a:r>
              <a:rPr lang="en-US" sz="2400" b="1" dirty="0" smtClean="0"/>
              <a:t>xpected limits and significance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48034" y="2070128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8034" y="4762632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94134" y="3793519"/>
            <a:ext cx="882638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5657" y="1077778"/>
            <a:ext cx="984685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9140" y="878075"/>
            <a:ext cx="801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LFV interactions between charged </a:t>
            </a:r>
            <a:r>
              <a:rPr lang="en-US" dirty="0"/>
              <a:t>leptons </a:t>
            </a:r>
            <a:r>
              <a:rPr lang="en-US" dirty="0" smtClean="0"/>
              <a:t>not allowed naturally in SM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Never observed </a:t>
            </a:r>
            <a:r>
              <a:rPr lang="en-US" dirty="0"/>
              <a:t>experimentally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052305"/>
            <a:ext cx="706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Higgs interacts with leptons  via Higgs-fermion Yukawa couplings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ll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Lepton Flavor Violation and the Higgs Boson</a:t>
            </a:r>
            <a:endParaRPr lang="en-US" b="1" dirty="0"/>
          </a:p>
        </p:txBody>
      </p:sp>
      <p:pic>
        <p:nvPicPr>
          <p:cNvPr id="8" name="Picture 7" descr="Screen Shot 2017-03-30 at 6.5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7" y="2508758"/>
            <a:ext cx="6661501" cy="82422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257584" y="2540118"/>
            <a:ext cx="2179196" cy="824220"/>
          </a:xfrm>
          <a:prstGeom prst="frame">
            <a:avLst>
              <a:gd name="adj1" fmla="val 48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4361" y="3397406"/>
            <a:ext cx="202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Mass term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656267" y="2540118"/>
            <a:ext cx="2179196" cy="824220"/>
          </a:xfrm>
          <a:prstGeom prst="frame">
            <a:avLst>
              <a:gd name="adj1" fmla="val 4892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6267" y="3366046"/>
            <a:ext cx="24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Higgs-fermion coupling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891" y="4012354"/>
            <a:ext cx="58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SM: the coupling matrix has only diagonal  terms: </a:t>
            </a:r>
            <a:endParaRPr lang="en-US" dirty="0"/>
          </a:p>
        </p:txBody>
      </p:sp>
      <p:pic>
        <p:nvPicPr>
          <p:cNvPr id="17" name="Picture 16" descr="Screen Shot 2017-03-30 at 7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16" y="4026337"/>
            <a:ext cx="1219200" cy="393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4858" y="4420037"/>
            <a:ext cx="79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many BSM theories allow introduction of off-diagonal couplings such as: </a:t>
            </a:r>
            <a:r>
              <a:rPr lang="en-US" b="1" i="1" dirty="0" smtClean="0"/>
              <a:t>Y</a:t>
            </a:r>
            <a:r>
              <a:rPr lang="en-US" b="1" i="1" baseline="-25000" dirty="0" smtClean="0"/>
              <a:t>μτ.</a:t>
            </a:r>
            <a:endParaRPr lang="en-US" b="1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554858" y="4913511"/>
            <a:ext cx="801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Branching ratios constrained weakly  by indirect searches:  BR ( </a:t>
            </a:r>
            <a:r>
              <a:rPr lang="en-US" i="1" dirty="0" smtClean="0"/>
              <a:t>H</a:t>
            </a:r>
            <a:r>
              <a:rPr lang="en-US" i="1" dirty="0" smtClean="0">
                <a:sym typeface="Wingdings"/>
              </a:rPr>
              <a:t></a:t>
            </a:r>
            <a:r>
              <a:rPr lang="en-US" i="1" dirty="0" smtClean="0"/>
              <a:t>μτ </a:t>
            </a:r>
            <a:r>
              <a:rPr lang="en-US" dirty="0" smtClean="0"/>
              <a:t>)&lt;O(10%)</a:t>
            </a:r>
            <a:endParaRPr lang="en-US" i="1" dirty="0"/>
          </a:p>
          <a:p>
            <a:r>
              <a:rPr lang="en-US" dirty="0" smtClean="0">
                <a:sym typeface="Wingdings"/>
              </a:rPr>
              <a:t>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060" y="5546443"/>
            <a:ext cx="801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This makes LFV Higgs decays a possibly exciting signature of new physics.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70887" y="3717422"/>
            <a:ext cx="3295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Lepton Flavor Conserving terms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 flipV="1">
            <a:off x="6468795" y="3411730"/>
            <a:ext cx="262376" cy="1340333"/>
          </a:xfrm>
          <a:prstGeom prst="leftBrace">
            <a:avLst>
              <a:gd name="adj1" fmla="val 8333"/>
              <a:gd name="adj2" fmla="val 56366"/>
            </a:avLst>
          </a:prstGeom>
          <a:ln w="285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8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6210" y="192555"/>
            <a:ext cx="543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Systematics: Plans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3913" y="715775"/>
            <a:ext cx="834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Btag</a:t>
            </a:r>
            <a:r>
              <a:rPr lang="en-US" dirty="0" smtClean="0"/>
              <a:t> uncertainties in 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eμ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calculated: to replace 3% overall uncertainty applied now</a:t>
            </a: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Misidentified background shape uncertainty</a:t>
            </a:r>
            <a:endParaRPr lang="en-US" dirty="0">
              <a:solidFill>
                <a:srgbClr val="000000"/>
              </a:solidFill>
              <a:sym typeface="Wingdings"/>
            </a:endParaRPr>
          </a:p>
        </p:txBody>
      </p:sp>
      <p:pic>
        <p:nvPicPr>
          <p:cNvPr id="8" name="Picture 7" descr="Screen Shot 2016-12-18 at 5.5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1229988"/>
            <a:ext cx="5433040" cy="1118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4808" y="2348281"/>
            <a:ext cx="449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(negligible in all other backgrounds)</a:t>
            </a:r>
            <a:endParaRPr lang="en-US" sz="1400" dirty="0"/>
          </a:p>
        </p:txBody>
      </p:sp>
      <p:pic>
        <p:nvPicPr>
          <p:cNvPr id="10" name="Picture 9" descr="Screen Shot 2016-12-18 at 6.0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" y="3093913"/>
            <a:ext cx="2910557" cy="2757370"/>
          </a:xfrm>
          <a:prstGeom prst="rect">
            <a:avLst/>
          </a:prstGeom>
        </p:spPr>
      </p:pic>
      <p:pic>
        <p:nvPicPr>
          <p:cNvPr id="12" name="Picture 11" descr="Screen Shot 2016-12-18 at 6.0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7" y="3003086"/>
            <a:ext cx="3011467" cy="28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415"/>
            <a:ext cx="8534400" cy="86858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Contamination (I): LFV H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in  </a:t>
            </a:r>
            <a:r>
              <a:rPr lang="en-US" sz="2400" dirty="0" err="1" smtClean="0">
                <a:solidFill>
                  <a:srgbClr val="000000"/>
                </a:solidFill>
              </a:rPr>
              <a:t>H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4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2400" b="1" baseline="-25000" dirty="0">
                <a:solidFill>
                  <a:srgbClr val="000000"/>
                </a:solidFill>
                <a:sym typeface="Wingdings"/>
              </a:rPr>
              <a:t/>
            </a:r>
            <a:br>
              <a:rPr lang="en-US" sz="2400" b="1" baseline="-25000" dirty="0">
                <a:solidFill>
                  <a:srgbClr val="000000"/>
                </a:solidFill>
                <a:sym typeface="Wingdings"/>
              </a:rPr>
            </a:br>
            <a:endParaRPr lang="en-US" sz="2400" b="1" baseline="-25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7876" y="1143000"/>
            <a:ext cx="5416601" cy="48561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/>
              <a:t>c</a:t>
            </a:r>
            <a:r>
              <a:rPr lang="en-US" sz="1800" dirty="0" smtClean="0"/>
              <a:t>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b="1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event for 40 to 60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at 125 GeV.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After the </a:t>
            </a:r>
            <a:r>
              <a:rPr lang="en-US" sz="1800" dirty="0" smtClean="0">
                <a:sym typeface="Wingdings"/>
              </a:rPr>
              <a:t>BDT-based selection</a:t>
            </a:r>
            <a:r>
              <a:rPr lang="en-US" sz="1800" smtClean="0">
                <a:sym typeface="Wingdings"/>
              </a:rPr>
              <a:t>, </a:t>
            </a:r>
            <a:r>
              <a:rPr lang="en-US" sz="1800" smtClean="0"/>
              <a:t>there </a:t>
            </a:r>
            <a:r>
              <a:rPr lang="en-US" sz="1800" dirty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</a:t>
            </a:r>
            <a:r>
              <a:rPr lang="en-US" sz="1800" dirty="0">
                <a:sym typeface="Wingdings"/>
              </a:rPr>
              <a:t>event </a:t>
            </a:r>
            <a:r>
              <a:rPr lang="en-US" sz="1800" dirty="0" smtClean="0">
                <a:sym typeface="Wingdings"/>
              </a:rPr>
              <a:t>for about 20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>
                <a:sym typeface="Wingdings"/>
              </a:rPr>
              <a:t>events (assuming same branching fraction</a:t>
            </a:r>
            <a:r>
              <a:rPr lang="en-US" sz="1800" dirty="0" smtClean="0">
                <a:sym typeface="Wingdings"/>
              </a:rPr>
              <a:t>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 for 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1800" dirty="0" smtClean="0">
                <a:sym typeface="Wingdings"/>
              </a:rPr>
              <a:t>  events is shifted down by 5 GeV (around 120 GeV).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The </a:t>
            </a:r>
            <a:r>
              <a:rPr lang="en-US" sz="1800" dirty="0" smtClean="0">
                <a:sym typeface="Wingdings"/>
              </a:rPr>
              <a:t>BDT distributions for </a:t>
            </a:r>
            <a:r>
              <a:rPr lang="en-US" sz="1800" dirty="0"/>
              <a:t>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and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events are very different , </a:t>
            </a:r>
            <a:r>
              <a:rPr lang="en-US" sz="1800" smtClean="0">
                <a:sym typeface="Wingdings"/>
              </a:rPr>
              <a:t>and the </a:t>
            </a:r>
            <a:r>
              <a:rPr lang="en-US" sz="1800" dirty="0" smtClean="0">
                <a:sym typeface="Wingdings"/>
              </a:rPr>
              <a:t>majority of 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1800" dirty="0" smtClean="0">
                <a:sym typeface="Wingdings"/>
              </a:rPr>
              <a:t>events are rejected (cut at 0)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5" name="Picture 4" descr="Screen Shot 2016-11-09 at 11.2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1033240"/>
            <a:ext cx="2819923" cy="2530422"/>
          </a:xfrm>
          <a:prstGeom prst="rect">
            <a:avLst/>
          </a:prstGeom>
        </p:spPr>
      </p:pic>
      <p:pic>
        <p:nvPicPr>
          <p:cNvPr id="6" name="Picture 5" descr="Screen Shot 2016-11-09 at 11.2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3563662"/>
            <a:ext cx="2819923" cy="2525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45646" y="4029736"/>
            <a:ext cx="92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>
                <a:sym typeface="Wingdings"/>
              </a:rPr>
              <a:t>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067" y="1505271"/>
            <a:ext cx="10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ym typeface="Wingdings"/>
              </a:rPr>
              <a:t>H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6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48717" y="221795"/>
            <a:ext cx="986125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defTabSz="457200" rtl="0">
              <a:spcBef>
                <a:spcPct val="0"/>
              </a:spcBef>
            </a:pPr>
            <a:r>
              <a:rPr lang="en-US" sz="2400" dirty="0" smtClean="0"/>
              <a:t>Contamination (II): LFV of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eτ</a:t>
            </a:r>
            <a:r>
              <a:rPr lang="en-US" sz="2400" b="1" baseline="-25000" dirty="0" smtClean="0">
                <a:sym typeface="Wingdings"/>
              </a:rPr>
              <a:t>μ</a:t>
            </a:r>
            <a:r>
              <a:rPr lang="en-US" sz="2400" b="1" dirty="0" smtClean="0">
                <a:sym typeface="Wingdings"/>
              </a:rPr>
              <a:t> </a:t>
            </a:r>
            <a:r>
              <a:rPr lang="en-US" sz="2400" dirty="0" smtClean="0">
                <a:sym typeface="Wingdings"/>
              </a:rPr>
              <a:t>in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μτ</a:t>
            </a:r>
            <a:r>
              <a:rPr lang="en-US" sz="2400" b="1" baseline="-25000" dirty="0" smtClean="0">
                <a:sym typeface="Wingdings"/>
              </a:rPr>
              <a:t>e </a:t>
            </a:r>
            <a:r>
              <a:rPr lang="en-US" sz="2400" b="1" dirty="0" smtClean="0"/>
              <a:t>   </a:t>
            </a:r>
            <a:endParaRPr lang="en-US" sz="2400" b="1" baseline="-25000" dirty="0"/>
          </a:p>
        </p:txBody>
      </p:sp>
      <p:sp>
        <p:nvSpPr>
          <p:cNvPr id="8" name="Date Placeholder 6"/>
          <p:cNvSpPr txBox="1">
            <a:spLocks/>
          </p:cNvSpPr>
          <p:nvPr/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11/21/16</a:t>
            </a:r>
            <a:endParaRPr lang="en-US"/>
          </a:p>
        </p:txBody>
      </p:sp>
      <p:sp>
        <p:nvSpPr>
          <p:cNvPr id="9" name="Footer Placeholder 7"/>
          <p:cNvSpPr txBox="1">
            <a:spLocks/>
          </p:cNvSpPr>
          <p:nvPr/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mtClean="0"/>
              <a:t>N.Dev (University of Notre Dame)</a:t>
            </a:r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4361688" y="1026372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defPPr>
              <a:defRPr lang="en-US"/>
            </a:defPPr>
            <a:lvl1pPr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6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B887E824-90D5-194D-8B5C-C8C2C73FE48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144193"/>
            <a:ext cx="8397949" cy="485599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 smtClean="0"/>
              <a:t>cut-based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</a:t>
            </a:r>
            <a:r>
              <a:rPr lang="en-US" sz="1800" dirty="0" err="1" smtClean="0"/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 smtClean="0">
                <a:sym typeface="Wingdings"/>
              </a:rPr>
              <a:t>eτ</a:t>
            </a:r>
            <a:r>
              <a:rPr lang="en-US" sz="1800" b="1" baseline="-25000" dirty="0" err="1" smtClean="0"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 for about 10 to 50 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ym typeface="Wingdings"/>
              </a:rPr>
              <a:t>μτ</a:t>
            </a:r>
            <a:r>
              <a:rPr lang="en-US" sz="1800" b="1" baseline="-25000" dirty="0" err="1" smtClean="0">
                <a:sym typeface="Wingdings"/>
              </a:rPr>
              <a:t>e</a:t>
            </a:r>
            <a:r>
              <a:rPr lang="en-US" sz="1800" b="1" baseline="-25000" dirty="0" smtClean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close to 125 GeV.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40092"/>
              </p:ext>
            </p:extLst>
          </p:nvPr>
        </p:nvGraphicFramePr>
        <p:xfrm>
          <a:off x="959213" y="2710664"/>
          <a:ext cx="3783808" cy="20427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67819"/>
                <a:gridCol w="905422"/>
                <a:gridCol w="1010567"/>
              </a:tblGrid>
              <a:tr h="51879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μτ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e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eτ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μ</a:t>
                      </a:r>
                      <a:br>
                        <a:rPr lang="en-US" sz="1400" baseline="-25000" dirty="0" smtClean="0">
                          <a:sym typeface="Wingdings"/>
                        </a:rPr>
                      </a:b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-jet </a:t>
                      </a:r>
                      <a:r>
                        <a:rPr lang="en-US" sz="1400" baseline="0" dirty="0" err="1" smtClean="0"/>
                        <a:t>gg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2-jet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vbf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All</a:t>
                      </a:r>
                      <a:r>
                        <a:rPr lang="en-US" sz="1400" b="1" baseline="0" dirty="0" smtClean="0"/>
                        <a:t> categories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 Shot 2016-11-25 at 5.06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77" y="2722732"/>
            <a:ext cx="3589909" cy="246888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381988" y="3119508"/>
            <a:ext cx="8141" cy="17995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22723" y="5349501"/>
            <a:ext cx="1375833" cy="369332"/>
          </a:xfrm>
          <a:prstGeom prst="rect">
            <a:avLst/>
          </a:prstGeom>
          <a:noFill/>
          <a:ln>
            <a:solidFill>
              <a:srgbClr val="D1634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125 GeV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390129" y="4919066"/>
            <a:ext cx="432594" cy="430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680" y="5395667"/>
            <a:ext cx="416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Contamination </a:t>
            </a:r>
            <a:r>
              <a:rPr lang="en-US" b="1" smtClean="0"/>
              <a:t>from other </a:t>
            </a:r>
            <a:r>
              <a:rPr lang="en-US" b="1" dirty="0" smtClean="0"/>
              <a:t>channel is reasonably minimal.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3058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701" y="245809"/>
            <a:ext cx="449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Conclusions</a:t>
            </a:r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6707" y="1058469"/>
            <a:ext cx="73557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Search for Lepton Flavor Violating Decays of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Higgs Boson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at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13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in good shape for both the 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and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final state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Systematics need to be studied in further detail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Documentation is on the way</a:t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All channels will be updated</a:t>
            </a:r>
            <a:br>
              <a:rPr lang="en-US" sz="2000" dirty="0" smtClean="0"/>
            </a:br>
            <a:r>
              <a:rPr lang="en-US" sz="2000" dirty="0" smtClean="0"/>
              <a:t> to full 2016 dataset soon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73778" y="4939998"/>
            <a:ext cx="263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Thank </a:t>
            </a:r>
            <a:r>
              <a:rPr lang="en-US" sz="2800" b="1" dirty="0" smtClean="0"/>
              <a:t>you</a:t>
            </a:r>
            <a:endParaRPr lang="en-US" sz="2800" b="1" dirty="0"/>
          </a:p>
        </p:txBody>
      </p:sp>
      <p:pic>
        <p:nvPicPr>
          <p:cNvPr id="8" name="Picture 7" descr="Screen Shot 2016-12-18 at 11.20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97587"/>
            <a:ext cx="2731730" cy="2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12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8498" y="2238468"/>
            <a:ext cx="5102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Back up</a:t>
            </a:r>
            <a:endParaRPr lang="en-US" sz="4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3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 descr="Screen Shot 2016-12-15 at 12.5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1" y="818445"/>
            <a:ext cx="7581900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6889" y="324556"/>
            <a:ext cx="461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Fake rate </a:t>
            </a:r>
            <a:r>
              <a:rPr lang="en-US" sz="2800" b="1" dirty="0" err="1" smtClean="0"/>
              <a:t>algaebra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909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BDT1 :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8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8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8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- </a:t>
            </a:r>
            <a:r>
              <a:rPr lang="en-US" sz="2800" b="1" dirty="0" smtClean="0"/>
              <a:t>variable correlations and overtraining check</a:t>
            </a:r>
            <a:endParaRPr lang="en-US" sz="2000" dirty="0"/>
          </a:p>
        </p:txBody>
      </p:sp>
      <p:pic>
        <p:nvPicPr>
          <p:cNvPr id="6" name="Picture 5" descr="Screen Shot 2016-12-01 at 12.1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7" y="758866"/>
            <a:ext cx="2851624" cy="2737369"/>
          </a:xfrm>
          <a:prstGeom prst="rect">
            <a:avLst/>
          </a:prstGeom>
        </p:spPr>
      </p:pic>
      <p:pic>
        <p:nvPicPr>
          <p:cNvPr id="7" name="Picture 6" descr="Screen Shot 2016-12-01 at 12.1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90" y="758866"/>
            <a:ext cx="2851710" cy="2732292"/>
          </a:xfrm>
          <a:prstGeom prst="rect">
            <a:avLst/>
          </a:prstGeom>
        </p:spPr>
      </p:pic>
      <p:pic>
        <p:nvPicPr>
          <p:cNvPr id="8" name="Picture 7" descr="Screen Shot 2016-12-01 at 10.0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92709"/>
            <a:ext cx="3743325" cy="2531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0525" y="4244928"/>
            <a:ext cx="30608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testing/training matching for background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Reasonable matching for background, given low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1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3654" y="274556"/>
            <a:ext cx="748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BDT2: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 Different BDTs for different categories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736221"/>
            <a:ext cx="705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Train two BDTs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0-jet and 1-jet using DY+TT as background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2-jet using only TT as background input</a:t>
            </a:r>
            <a:endParaRPr lang="en-US" dirty="0"/>
          </a:p>
        </p:txBody>
      </p:sp>
      <p:pic>
        <p:nvPicPr>
          <p:cNvPr id="7" name="Picture 6" descr="Screen Shot 2016-12-08 at 1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59551"/>
            <a:ext cx="3290603" cy="1732553"/>
          </a:xfrm>
          <a:prstGeom prst="rect">
            <a:avLst/>
          </a:prstGeom>
        </p:spPr>
      </p:pic>
      <p:pic>
        <p:nvPicPr>
          <p:cNvPr id="8" name="Picture 7" descr="Screen Shot 2016-12-08 at 1.49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" y="1659551"/>
            <a:ext cx="3174544" cy="1638987"/>
          </a:xfrm>
          <a:prstGeom prst="rect">
            <a:avLst/>
          </a:prstGeom>
        </p:spPr>
      </p:pic>
      <p:pic>
        <p:nvPicPr>
          <p:cNvPr id="9" name="Picture 8" descr="Screen Shot 2016-12-08 at 1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9" y="3298538"/>
            <a:ext cx="2404125" cy="1779939"/>
          </a:xfrm>
          <a:prstGeom prst="rect">
            <a:avLst/>
          </a:prstGeom>
        </p:spPr>
      </p:pic>
      <p:pic>
        <p:nvPicPr>
          <p:cNvPr id="10" name="Picture 9" descr="Screen Shot 2016-12-08 at 1.45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92104"/>
            <a:ext cx="2358701" cy="174821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98225"/>
              </p:ext>
            </p:extLst>
          </p:nvPr>
        </p:nvGraphicFramePr>
        <p:xfrm>
          <a:off x="804332" y="5069403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0.832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1.752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7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9671" y="243840"/>
            <a:ext cx="67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BDT3: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e 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with collinear mass as input variable</a:t>
            </a:r>
            <a:endParaRPr lang="en-US" sz="2400" b="1" dirty="0"/>
          </a:p>
        </p:txBody>
      </p:sp>
      <p:pic>
        <p:nvPicPr>
          <p:cNvPr id="6" name="Picture 5" descr="Screen Shot 2016-12-13 at 3.2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1" y="1015859"/>
            <a:ext cx="4052884" cy="2117632"/>
          </a:xfrm>
          <a:prstGeom prst="rect">
            <a:avLst/>
          </a:prstGeom>
        </p:spPr>
      </p:pic>
      <p:pic>
        <p:nvPicPr>
          <p:cNvPr id="7" name="Picture 6" descr="Screen Shot 2016-12-13 at 3.19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1" y="1015859"/>
            <a:ext cx="2475992" cy="184250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09446"/>
              </p:ext>
            </p:extLst>
          </p:nvPr>
        </p:nvGraphicFramePr>
        <p:xfrm>
          <a:off x="804332" y="3958649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1.259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2.32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4835" y="3020602"/>
            <a:ext cx="399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Background trained against: DY +</a:t>
            </a:r>
            <a:r>
              <a:rPr lang="en-US" b="1" dirty="0" err="1" smtClean="0"/>
              <a:t>TTBar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68192" y="5511058"/>
            <a:ext cx="62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limits but hard to visualize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0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 smtClean="0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baseline="-25000" dirty="0" err="1" smtClean="0"/>
              <a:t>h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76351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8994" y="1008195"/>
            <a:ext cx="6134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Search performed using data collected by CMS during RUN I of LHC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b="1" baseline="-25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endParaRPr lang="en-US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endParaRPr lang="en-US" b="1" baseline="-25000" dirty="0">
              <a:sym typeface="Wingdings"/>
            </a:endParaRPr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2.4σ </a:t>
            </a:r>
            <a:r>
              <a:rPr lang="en-US" dirty="0" smtClean="0">
                <a:sym typeface="Wingdings"/>
              </a:rPr>
              <a:t>excess in the </a:t>
            </a:r>
            <a:r>
              <a:rPr lang="en-US" i="1" dirty="0" smtClean="0">
                <a:sym typeface="Wingdings"/>
              </a:rPr>
              <a:t>H-&gt;</a:t>
            </a:r>
            <a:r>
              <a:rPr lang="en-US" i="1" dirty="0" smtClean="0"/>
              <a:t>μ</a:t>
            </a:r>
            <a:r>
              <a:rPr lang="en-US" i="1" dirty="0"/>
              <a:t>τ</a:t>
            </a:r>
            <a:r>
              <a:rPr lang="en-US" i="1" dirty="0" smtClean="0"/>
              <a:t> </a:t>
            </a:r>
            <a:r>
              <a:rPr lang="en-US" dirty="0" smtClean="0"/>
              <a:t>channel was </a:t>
            </a:r>
            <a:r>
              <a:rPr lang="en-US" dirty="0" smtClean="0"/>
              <a:t>observed  </a:t>
            </a:r>
            <a:endParaRPr lang="en-US" dirty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 Exclusion Limits  </a:t>
            </a:r>
            <a:r>
              <a:rPr lang="en-US" dirty="0" smtClean="0"/>
              <a:t>improved </a:t>
            </a:r>
            <a:r>
              <a:rPr lang="en-US" dirty="0" smtClean="0"/>
              <a:t>by </a:t>
            </a:r>
            <a:r>
              <a:rPr lang="en-US" dirty="0" smtClean="0"/>
              <a:t>an order of magnitude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i="1" dirty="0" smtClean="0">
                <a:sym typeface="Wingdings"/>
              </a:rPr>
              <a:t>B</a:t>
            </a:r>
            <a:r>
              <a:rPr lang="en-US" i="1" dirty="0">
                <a:sym typeface="Wingdings"/>
              </a:rPr>
              <a:t>(H-&gt;</a:t>
            </a:r>
            <a:r>
              <a:rPr lang="en-US" i="1" dirty="0" smtClean="0"/>
              <a:t>μτ)  &lt;   1.51% </a:t>
            </a:r>
            <a:r>
              <a:rPr lang="en-US" dirty="0"/>
              <a:t>at </a:t>
            </a:r>
            <a:r>
              <a:rPr lang="en-US" i="1" dirty="0"/>
              <a:t>95% </a:t>
            </a:r>
            <a:r>
              <a:rPr lang="en-US" dirty="0"/>
              <a:t>CL</a:t>
            </a:r>
            <a:endParaRPr lang="en-US" i="1" dirty="0"/>
          </a:p>
          <a:p>
            <a:pPr marL="800100" lvl="1" indent="-342900">
              <a:buFont typeface="Wingdings" charset="2"/>
              <a:buChar char="Ø"/>
            </a:pPr>
            <a:endParaRPr lang="en-US" i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60" y="878461"/>
            <a:ext cx="2539436" cy="29280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LFV Higgs: previous searches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8994" y="4068566"/>
            <a:ext cx="7904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A</a:t>
            </a:r>
            <a:r>
              <a:rPr lang="en-US" dirty="0" smtClean="0"/>
              <a:t>bove excess does not meet the mark for claiming discovery of LFV Higgs decay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r>
              <a:rPr lang="en-US" dirty="0" smtClean="0"/>
              <a:t>	BUT </a:t>
            </a:r>
            <a:r>
              <a:rPr lang="en-US" dirty="0"/>
              <a:t>warrants </a:t>
            </a:r>
            <a:r>
              <a:rPr lang="en-US" dirty="0" smtClean="0"/>
              <a:t>for a search with a larger amount of data!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9899" y="5492565"/>
            <a:ext cx="817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36 fb</a:t>
            </a:r>
            <a:r>
              <a:rPr lang="en-US" baseline="30000" dirty="0" smtClean="0"/>
              <a:t>-1 </a:t>
            </a:r>
            <a:r>
              <a:rPr lang="en-US" dirty="0"/>
              <a:t> </a:t>
            </a:r>
            <a:r>
              <a:rPr lang="en-US" dirty="0" smtClean="0"/>
              <a:t>data collected by CMS in RUN II of LHC offers us this opportunity.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95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21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560" y="1373243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SingleEle25 trigger  (trigger efficiency in data applied to MC)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1"/>
                </a:solidFill>
              </a:rPr>
              <a:t>Electron</a:t>
            </a:r>
            <a:r>
              <a:rPr lang="en-US" sz="2000" dirty="0" smtClean="0"/>
              <a:t>: </a:t>
            </a:r>
            <a:r>
              <a:rPr lang="en-US" sz="2000" dirty="0" err="1" smtClean="0"/>
              <a:t>pT</a:t>
            </a:r>
            <a:r>
              <a:rPr lang="en-US" sz="2000" dirty="0" smtClean="0"/>
              <a:t> &gt; 30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|h| &lt; 2.1, MVA non trig ID WP80, relative isolation &lt; 0.10</a:t>
            </a:r>
          </a:p>
          <a:p>
            <a:endParaRPr lang="en-US" sz="2000" dirty="0"/>
          </a:p>
          <a:p>
            <a:r>
              <a:rPr lang="en-US" sz="2000" b="1" dirty="0" err="1" smtClean="0">
                <a:solidFill>
                  <a:srgbClr val="000000"/>
                </a:solidFill>
              </a:rPr>
              <a:t>Hadronic</a:t>
            </a:r>
            <a:r>
              <a:rPr lang="en-US" sz="2000" b="1" dirty="0" smtClean="0">
                <a:solidFill>
                  <a:srgbClr val="000000"/>
                </a:solidFill>
              </a:rPr>
              <a:t> tau</a:t>
            </a:r>
            <a:r>
              <a:rPr lang="en-US" sz="2000" dirty="0" smtClean="0"/>
              <a:t>: old decay mode finding, Tight MVA isolation, Tight MVA anti-electron discriminator, Loose cut-based </a:t>
            </a:r>
            <a:r>
              <a:rPr lang="en-US" sz="2000" dirty="0" err="1" smtClean="0"/>
              <a:t>muon</a:t>
            </a:r>
            <a:r>
              <a:rPr lang="en-US" sz="2000" dirty="0" smtClean="0"/>
              <a:t> discriminator,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</a:t>
            </a:r>
            <a:r>
              <a:rPr lang="en-US" sz="2000" dirty="0" smtClean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&lt; 2.3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Events with additional identified and isolated electrons, muons, or hadronic </a:t>
            </a:r>
            <a:r>
              <a:rPr lang="en-US" sz="2000" dirty="0" err="1" smtClean="0"/>
              <a:t>taus</a:t>
            </a:r>
            <a:r>
              <a:rPr lang="en-US" sz="2000" dirty="0" smtClean="0"/>
              <a:t>, are rejected</a:t>
            </a:r>
          </a:p>
          <a:p>
            <a:endParaRPr lang="en-US" sz="2000" dirty="0"/>
          </a:p>
          <a:p>
            <a:r>
              <a:rPr lang="en-US" sz="2000" dirty="0" smtClean="0"/>
              <a:t>NO </a:t>
            </a:r>
            <a:r>
              <a:rPr lang="en-US" sz="2000" dirty="0" err="1" smtClean="0"/>
              <a:t>bjet</a:t>
            </a:r>
            <a:r>
              <a:rPr lang="en-US" sz="2000" dirty="0" smtClean="0"/>
              <a:t> veto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9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292" y="-329279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</a:t>
            </a:r>
            <a:r>
              <a:rPr lang="en-US" dirty="0" err="1" smtClean="0">
                <a:solidFill>
                  <a:srgbClr val="000000"/>
                </a:solidFill>
              </a:rPr>
              <a:t>estimation: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3298" y="1051400"/>
            <a:ext cx="4954142" cy="355123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Jet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dirty="0" smtClean="0">
                <a:sym typeface="Wingdings"/>
              </a:rPr>
              <a:t> fake rate measured in </a:t>
            </a:r>
            <a:r>
              <a:rPr lang="en-US" sz="2000" dirty="0" err="1" smtClean="0">
                <a:sym typeface="Wingdings"/>
              </a:rPr>
              <a:t>DY+jets</a:t>
            </a:r>
            <a:r>
              <a:rPr lang="en-US" sz="2000" dirty="0" smtClean="0">
                <a:sym typeface="Wingdings"/>
              </a:rPr>
              <a:t> µµ+jets events: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Denominator: Decay mode finding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Vloose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MVA ID</a:t>
            </a:r>
            <a:endParaRPr lang="en-US" sz="1200" dirty="0" smtClean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Numerator: Denominator + Tight MVA ID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Jet  e fake rate </a:t>
            </a:r>
            <a:r>
              <a:rPr lang="en-US" sz="2000" dirty="0">
                <a:sym typeface="Wingdings"/>
              </a:rPr>
              <a:t>measured in </a:t>
            </a:r>
            <a:r>
              <a:rPr lang="en-US" sz="2000" dirty="0" err="1">
                <a:sym typeface="Wingdings"/>
              </a:rPr>
              <a:t>DY+jets</a:t>
            </a:r>
            <a:r>
              <a:rPr lang="en-US" sz="2000" dirty="0">
                <a:sym typeface="Wingdings"/>
              </a:rPr>
              <a:t> µµ+jets events: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Denominator: 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MVA non trig ID WP80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0.5</a:t>
            </a:r>
            <a:endParaRPr lang="en-US" sz="1200" dirty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Numerator: Denominator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0.1</a:t>
            </a:r>
          </a:p>
          <a:p>
            <a:pPr lvl="1"/>
            <a:endParaRPr lang="en-US" sz="16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292" y="4571589"/>
            <a:ext cx="8564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Reducible background =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an 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+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an isolated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–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MC contribution subtracted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7" name="Picture 6" descr="Screen Shot 2016-11-21 at 13.0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3010433"/>
            <a:ext cx="2309053" cy="1614828"/>
          </a:xfrm>
          <a:prstGeom prst="rect">
            <a:avLst/>
          </a:prstGeom>
        </p:spPr>
      </p:pic>
      <p:pic>
        <p:nvPicPr>
          <p:cNvPr id="8" name="Picture 7" descr="Screen Shot 2016-11-21 at 13.05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1004360"/>
            <a:ext cx="2556610" cy="192939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8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8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validation: 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2346" y="1441450"/>
            <a:ext cx="3332162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Estimation of reducible background in LS events </a:t>
            </a:r>
            <a:r>
              <a:rPr lang="en-US" sz="2000" smtClean="0"/>
              <a:t>(other </a:t>
            </a:r>
            <a:r>
              <a:rPr lang="en-US" sz="2000" dirty="0" smtClean="0"/>
              <a:t>cuts identical to signal region)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Estimation of reducible background in OS </a:t>
            </a:r>
            <a:r>
              <a:rPr lang="en-US" sz="2000" dirty="0" err="1" smtClean="0"/>
              <a:t>W+jets</a:t>
            </a:r>
            <a:r>
              <a:rPr lang="en-US" sz="2000" dirty="0" smtClean="0"/>
              <a:t> enriched region (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&gt; 60 GeV</a:t>
            </a:r>
            <a:r>
              <a:rPr lang="en-US" sz="2000" dirty="0"/>
              <a:t> </a:t>
            </a:r>
            <a:r>
              <a:rPr lang="en-US" sz="2000" dirty="0" smtClean="0"/>
              <a:t>&amp;&amp;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</a:t>
            </a:r>
            <a:r>
              <a:rPr lang="en-US" sz="2000" dirty="0" err="1" smtClean="0"/>
              <a:t>e,MET</a:t>
            </a:r>
            <a:r>
              <a:rPr lang="en-US" sz="2000" dirty="0" smtClean="0"/>
              <a:t>) &gt; 80 GeV)</a:t>
            </a:r>
            <a:endParaRPr lang="en-US" sz="2000" dirty="0"/>
          </a:p>
        </p:txBody>
      </p:sp>
      <p:pic>
        <p:nvPicPr>
          <p:cNvPr id="5" name="Picture 4" descr="mcoll_et_h0_R2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923091"/>
            <a:ext cx="2624432" cy="2540000"/>
          </a:xfrm>
          <a:prstGeom prst="rect">
            <a:avLst/>
          </a:prstGeom>
        </p:spPr>
      </p:pic>
      <p:pic>
        <p:nvPicPr>
          <p:cNvPr id="6" name="Picture 5" descr="mcoll_et_h1_R2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923091"/>
            <a:ext cx="2624432" cy="254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8100" y="3873500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coll_et_h0_R1_Wenrich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3834565"/>
            <a:ext cx="2624432" cy="2540000"/>
          </a:xfrm>
          <a:prstGeom prst="rect">
            <a:avLst/>
          </a:prstGeom>
        </p:spPr>
      </p:pic>
      <p:pic>
        <p:nvPicPr>
          <p:cNvPr id="10" name="Picture 9" descr="mcoll_et_h1_R1_Wenrich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3834565"/>
            <a:ext cx="2624432" cy="25399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0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796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</a:t>
            </a:r>
            <a:r>
              <a:rPr lang="en-US" dirty="0" err="1" smtClean="0">
                <a:solidFill>
                  <a:srgbClr val="000000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17241" y="1600200"/>
            <a:ext cx="230346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shown in ratio plot</a:t>
            </a:r>
            <a:endParaRPr lang="en-US" sz="2000" dirty="0"/>
          </a:p>
        </p:txBody>
      </p:sp>
      <p:pic>
        <p:nvPicPr>
          <p:cNvPr id="5" name="Picture 4" descr="mcoll_et_h1_R1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778419"/>
            <a:ext cx="2746376" cy="2658020"/>
          </a:xfrm>
          <a:prstGeom prst="rect">
            <a:avLst/>
          </a:prstGeom>
        </p:spPr>
      </p:pic>
      <p:pic>
        <p:nvPicPr>
          <p:cNvPr id="6" name="Picture 5" descr="mcoll_et_h0_R1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778419"/>
            <a:ext cx="2746375" cy="2658020"/>
          </a:xfrm>
          <a:prstGeom prst="rect">
            <a:avLst/>
          </a:prstGeom>
        </p:spPr>
      </p:pic>
      <p:pic>
        <p:nvPicPr>
          <p:cNvPr id="8" name="Picture 7" descr="mcoll_et_h2_R1_prs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8" y="3561695"/>
            <a:ext cx="2746375" cy="2658020"/>
          </a:xfrm>
          <a:prstGeom prst="rect">
            <a:avLst/>
          </a:prstGeom>
        </p:spPr>
      </p:pic>
      <p:pic>
        <p:nvPicPr>
          <p:cNvPr id="9" name="Picture 8" descr="mcoll_et_h3_R1_pr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3561695"/>
            <a:ext cx="2746376" cy="265802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87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7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9596" y="1287719"/>
            <a:ext cx="2901950" cy="378301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Best expected limits by selecting </a:t>
            </a:r>
            <a:r>
              <a:rPr lang="en-US" sz="2000" smtClean="0"/>
              <a:t>events with 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&lt; 60 GeV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smtClean="0"/>
              <a:t>No further </a:t>
            </a:r>
            <a:r>
              <a:rPr lang="en-US" sz="2000" dirty="0" smtClean="0"/>
              <a:t>improvement by cutting also on </a:t>
            </a:r>
            <a:r>
              <a:rPr lang="en-US" sz="2000" dirty="0" err="1" smtClean="0">
                <a:latin typeface="Symbol" charset="2"/>
                <a:cs typeface="Symbol" charset="2"/>
              </a:rPr>
              <a:t>Df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r>
              <a:rPr lang="en-US" sz="2000" dirty="0" smtClean="0"/>
              <a:t>, </a:t>
            </a:r>
            <a:r>
              <a:rPr lang="en-US" sz="2000" err="1" smtClean="0">
                <a:latin typeface="Symbol" charset="2"/>
                <a:cs typeface="Symbol" charset="2"/>
              </a:rPr>
              <a:t>Df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MET), or </a:t>
            </a:r>
            <a:r>
              <a:rPr lang="en-US" sz="2000" dirty="0" smtClean="0">
                <a:latin typeface="Symbol" charset="2"/>
                <a:cs typeface="Symbol" charset="2"/>
              </a:rPr>
              <a:t>Dh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endParaRPr lang="en-US" sz="2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773776"/>
              </p:ext>
            </p:extLst>
          </p:nvPr>
        </p:nvGraphicFramePr>
        <p:xfrm>
          <a:off x="3092830" y="3727395"/>
          <a:ext cx="3333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mcoll_et_h1_R1_m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9" y="892120"/>
            <a:ext cx="2836025" cy="2744786"/>
          </a:xfrm>
          <a:prstGeom prst="rect">
            <a:avLst/>
          </a:prstGeom>
        </p:spPr>
      </p:pic>
      <p:pic>
        <p:nvPicPr>
          <p:cNvPr id="10" name="Picture 9" descr="mcoll_et_h2_R1_m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3636907"/>
            <a:ext cx="2727695" cy="2639941"/>
          </a:xfrm>
          <a:prstGeom prst="rect">
            <a:avLst/>
          </a:prstGeom>
        </p:spPr>
      </p:pic>
      <p:pic>
        <p:nvPicPr>
          <p:cNvPr id="11" name="Picture 10" descr="mcoll_et_h0_R1_m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892119"/>
            <a:ext cx="2836025" cy="27447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93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28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&gt;e</a:t>
            </a:r>
            <a:r>
              <a:rPr lang="en-US" sz="3600" b="1" i="1" dirty="0" smtClean="0"/>
              <a:t>τ</a:t>
            </a:r>
            <a:r>
              <a:rPr lang="en-US" sz="3600" b="1" i="1" baseline="-25000" dirty="0" smtClean="0"/>
              <a:t>μ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276956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8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4681" y="1527175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/>
              <a:t>SingleEle25 trigger (trigger efficiency in data applied to MC</a:t>
            </a:r>
            <a:r>
              <a:rPr lang="en-US" sz="2000" smtClean="0"/>
              <a:t>)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Electron</a:t>
            </a:r>
            <a:r>
              <a:rPr lang="en-US" sz="2000" dirty="0"/>
              <a:t>: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26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</a:t>
            </a:r>
            <a:r>
              <a:rPr lang="en-US" sz="2000" dirty="0"/>
              <a:t>&lt; 2.1, ID WP80, </a:t>
            </a:r>
            <a:r>
              <a:rPr lang="en-US" sz="2000" dirty="0" err="1"/>
              <a:t>iso</a:t>
            </a:r>
            <a:r>
              <a:rPr lang="en-US" sz="2000" dirty="0"/>
              <a:t> &lt; 0.10, passes conversion veto and charge ID tight, max 1 missing hit</a:t>
            </a:r>
          </a:p>
          <a:p>
            <a:r>
              <a:rPr lang="en-US" sz="2000" b="1" dirty="0" err="1">
                <a:solidFill>
                  <a:srgbClr val="AC0000"/>
                </a:solidFill>
              </a:rPr>
              <a:t>Muon</a:t>
            </a:r>
            <a:r>
              <a:rPr lang="en-US" sz="2000" dirty="0"/>
              <a:t>: </a:t>
            </a:r>
            <a:r>
              <a:rPr lang="en-US" sz="2000" dirty="0" err="1"/>
              <a:t>pT</a:t>
            </a:r>
            <a:r>
              <a:rPr lang="en-US" sz="2000" dirty="0"/>
              <a:t> &gt; 10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</a:t>
            </a:r>
            <a:r>
              <a:rPr lang="en-US" sz="2000" dirty="0"/>
              <a:t>&lt;2.4, medium ICHEP ID, </a:t>
            </a:r>
            <a:r>
              <a:rPr lang="en-US" sz="2000" dirty="0" err="1"/>
              <a:t>iso</a:t>
            </a:r>
            <a:r>
              <a:rPr lang="en-US" sz="2000" dirty="0"/>
              <a:t> &lt; </a:t>
            </a:r>
            <a:r>
              <a:rPr lang="en-US" sz="2000" dirty="0" smtClean="0"/>
              <a:t>0.15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 and electron are </a:t>
            </a:r>
            <a:r>
              <a:rPr lang="en-US" sz="2000" b="1" dirty="0">
                <a:solidFill>
                  <a:srgbClr val="AC0000"/>
                </a:solidFill>
              </a:rPr>
              <a:t>OS</a:t>
            </a:r>
            <a:r>
              <a:rPr lang="en-US" sz="2000" dirty="0"/>
              <a:t> and separated by at least </a:t>
            </a:r>
            <a:r>
              <a:rPr lang="en-US" sz="2000" dirty="0" smtClean="0">
                <a:latin typeface="Symbol" charset="2"/>
                <a:cs typeface="Symbol" charset="2"/>
              </a:rPr>
              <a:t>D</a:t>
            </a:r>
            <a:r>
              <a:rPr lang="en-US" sz="2000" dirty="0" smtClean="0"/>
              <a:t>R</a:t>
            </a:r>
            <a:r>
              <a:rPr lang="en-US" sz="2000" dirty="0"/>
              <a:t>=</a:t>
            </a:r>
            <a:r>
              <a:rPr lang="en-US" sz="2000" dirty="0" smtClean="0"/>
              <a:t>0.3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, electron, and tau vetoes </a:t>
            </a:r>
            <a:r>
              <a:rPr lang="en-US" sz="2000" dirty="0" smtClean="0"/>
              <a:t>applied</a:t>
            </a:r>
            <a:endParaRPr lang="en-US" sz="2000" dirty="0"/>
          </a:p>
          <a:p>
            <a:r>
              <a:rPr lang="en-US" sz="2000" b="1" dirty="0" err="1" smtClean="0">
                <a:solidFill>
                  <a:srgbClr val="AC0000"/>
                </a:solidFill>
              </a:rPr>
              <a:t>Btag</a:t>
            </a:r>
            <a:r>
              <a:rPr lang="en-US" sz="2000" b="1" dirty="0" smtClean="0">
                <a:solidFill>
                  <a:srgbClr val="AC0000"/>
                </a:solidFill>
              </a:rPr>
              <a:t> </a:t>
            </a:r>
            <a:r>
              <a:rPr lang="en-US" sz="2000" b="1" dirty="0">
                <a:solidFill>
                  <a:srgbClr val="AC0000"/>
                </a:solidFill>
              </a:rPr>
              <a:t>veto </a:t>
            </a:r>
            <a:r>
              <a:rPr lang="en-US" sz="2000" dirty="0" smtClean="0"/>
              <a:t>applied (jets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GeV passing medium CSV)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Large Hadron Collider </a:t>
            </a:r>
            <a:endParaRPr lang="en-US" b="1" dirty="0"/>
          </a:p>
        </p:txBody>
      </p:sp>
      <p:pic>
        <p:nvPicPr>
          <p:cNvPr id="6" name="Picture 5" descr="hadron-collider-atl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6" y="685037"/>
            <a:ext cx="2712529" cy="2657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5693" y="1910993"/>
            <a:ext cx="223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Circumference:27km</a:t>
            </a:r>
            <a:br>
              <a:rPr lang="en-US" sz="1400" dirty="0" smtClean="0"/>
            </a:br>
            <a:r>
              <a:rPr lang="en-US" sz="1400" dirty="0" smtClean="0"/>
              <a:t>50 -175 m under ground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67199" y="856049"/>
            <a:ext cx="420329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Two circular beam pipes carrying protons travelling in opposite direction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Intersecting at four collision points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Beams kept on circular path using superconducting magnets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Design center-of-mass energy 14 </a:t>
            </a:r>
            <a:r>
              <a:rPr lang="en-US" dirty="0" err="1" smtClean="0"/>
              <a:t>TeV</a:t>
            </a:r>
            <a:r>
              <a:rPr lang="en-US" dirty="0" smtClean="0"/>
              <a:t>  and Luminosity =10e34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endParaRPr lang="en-US" dirty="0"/>
          </a:p>
        </p:txBody>
      </p:sp>
      <p:sp>
        <p:nvSpPr>
          <p:cNvPr id="9" name="Donut 8"/>
          <p:cNvSpPr/>
          <p:nvPr/>
        </p:nvSpPr>
        <p:spPr>
          <a:xfrm>
            <a:off x="1380924" y="369054"/>
            <a:ext cx="1048023" cy="973990"/>
          </a:xfrm>
          <a:prstGeom prst="donut">
            <a:avLst>
              <a:gd name="adj" fmla="val 344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163" y="3760341"/>
            <a:ext cx="39535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Current running conditions: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COM energy: 13 </a:t>
            </a:r>
            <a:r>
              <a:rPr lang="en-US" dirty="0" err="1" smtClean="0"/>
              <a:t>TeV</a:t>
            </a:r>
            <a:r>
              <a:rPr lang="en-US" dirty="0" smtClean="0"/>
              <a:t> (7 </a:t>
            </a:r>
            <a:r>
              <a:rPr lang="en-US" dirty="0" err="1" smtClean="0"/>
              <a:t>TeV</a:t>
            </a:r>
            <a:r>
              <a:rPr lang="en-US" dirty="0" smtClean="0"/>
              <a:t> in Run I)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Luminosity~1.5*</a:t>
            </a:r>
            <a:r>
              <a:rPr lang="en-US" dirty="0"/>
              <a:t>10e34 cm</a:t>
            </a:r>
            <a:r>
              <a:rPr lang="en-US" baseline="30000" dirty="0"/>
              <a:t>-2</a:t>
            </a:r>
            <a:r>
              <a:rPr lang="en-US" dirty="0"/>
              <a:t>s</a:t>
            </a:r>
            <a:r>
              <a:rPr lang="en-US" baseline="30000" dirty="0" smtClean="0"/>
              <a:t>-</a:t>
            </a:r>
            <a:r>
              <a:rPr lang="en-US" baseline="30000" dirty="0"/>
              <a:t>1</a:t>
            </a:r>
            <a:endParaRPr lang="en-US" baseline="30000" dirty="0" smtClean="0"/>
          </a:p>
          <a:p>
            <a:endParaRPr lang="en-US" baseline="30000" dirty="0"/>
          </a:p>
          <a:p>
            <a:r>
              <a:rPr lang="en-US" dirty="0" smtClean="0"/>
              <a:t>Higgs production cross-section a factor of ~2 higher than run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Almost twice the amount of data collected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11" name="Picture 10" descr="Plot_Escan_H125_new_sq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4641" y="3502572"/>
            <a:ext cx="2354609" cy="30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20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Misidentified </a:t>
            </a:r>
            <a:r>
              <a:rPr lang="en-US" dirty="0" err="1" smtClean="0">
                <a:solidFill>
                  <a:srgbClr val="000000"/>
                </a:solidFill>
              </a:rPr>
              <a:t>background: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041" y="1189038"/>
            <a:ext cx="8229600" cy="491013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Similar as used in SM </a:t>
            </a:r>
            <a:r>
              <a:rPr lang="en-US" sz="2400" dirty="0" err="1" smtClean="0"/>
              <a:t>H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4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400" dirty="0">
              <a:sym typeface="Wingdings"/>
            </a:endParaRPr>
          </a:p>
          <a:p>
            <a:r>
              <a:rPr lang="en-US" sz="2400" dirty="0" err="1" smtClean="0">
                <a:sym typeface="Wingdings"/>
              </a:rPr>
              <a:t>W+jets</a:t>
            </a:r>
            <a:r>
              <a:rPr lang="en-US" sz="2400" dirty="0" smtClean="0">
                <a:sym typeface="Wingdings"/>
              </a:rPr>
              <a:t> is taken directly from MC (stitched samples)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QCD is taken </a:t>
            </a:r>
            <a:r>
              <a:rPr lang="en-US" sz="2400" smtClean="0">
                <a:sym typeface="Wingdings"/>
              </a:rPr>
              <a:t>as the </a:t>
            </a:r>
            <a:r>
              <a:rPr lang="en-US" sz="2400" dirty="0" smtClean="0">
                <a:sym typeface="Wingdings"/>
              </a:rPr>
              <a:t>difference between data and MC </a:t>
            </a:r>
            <a:r>
              <a:rPr lang="en-US" sz="2400" smtClean="0">
                <a:sym typeface="Wingdings"/>
              </a:rPr>
              <a:t>in the </a:t>
            </a:r>
            <a:r>
              <a:rPr lang="en-US" sz="2400" dirty="0" smtClean="0">
                <a:sym typeface="Wingdings"/>
              </a:rPr>
              <a:t>LS isolated region, and is scaled by an OS/LS SF equal to 2.30 (</a:t>
            </a:r>
            <a:r>
              <a:rPr lang="en-US" sz="2400" dirty="0" err="1" smtClean="0">
                <a:sym typeface="Wingdings"/>
              </a:rPr>
              <a:t>cf</a:t>
            </a:r>
            <a:r>
              <a:rPr lang="en-US" sz="2400" dirty="0" smtClean="0">
                <a:sym typeface="Wingdings"/>
              </a:rPr>
              <a:t> HIG-16-037)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Compared </a:t>
            </a:r>
            <a:r>
              <a:rPr lang="en-US" sz="2400" smtClean="0">
                <a:sym typeface="Wingdings"/>
              </a:rPr>
              <a:t>to the </a:t>
            </a:r>
            <a:r>
              <a:rPr lang="en-US" sz="2400" dirty="0" smtClean="0">
                <a:sym typeface="Wingdings"/>
              </a:rPr>
              <a:t>fake </a:t>
            </a:r>
            <a:r>
              <a:rPr lang="en-US" sz="2400" smtClean="0">
                <a:sym typeface="Wingdings"/>
              </a:rPr>
              <a:t>rate method</a:t>
            </a:r>
            <a:r>
              <a:rPr lang="en-US" sz="2400" dirty="0" smtClean="0">
                <a:sym typeface="Wingdings"/>
              </a:rPr>
              <a:t>:</a:t>
            </a:r>
          </a:p>
          <a:p>
            <a:pPr lvl="1"/>
            <a:r>
              <a:rPr lang="en-US" sz="1900" dirty="0" smtClean="0"/>
              <a:t>+: Better statistical precision/smaller weights </a:t>
            </a:r>
          </a:p>
          <a:p>
            <a:pPr lvl="1"/>
            <a:r>
              <a:rPr lang="en-US" sz="1900" dirty="0" smtClean="0">
                <a:sym typeface="Wingdings"/>
              </a:rPr>
              <a:t>+: Does not rely on a signal-contaminated control region (important signal contamination if tight denominator in fake rate measurement)</a:t>
            </a:r>
          </a:p>
          <a:p>
            <a:pPr lvl="1"/>
            <a:r>
              <a:rPr lang="en-US" sz="1900" dirty="0" smtClean="0">
                <a:sym typeface="Wingdings"/>
              </a:rPr>
              <a:t>+: Better prediction/observation agreement </a:t>
            </a:r>
          </a:p>
          <a:p>
            <a:pPr lvl="1"/>
            <a:r>
              <a:rPr lang="en-US" sz="1900" dirty="0" smtClean="0">
                <a:sym typeface="Wingdings"/>
              </a:rPr>
              <a:t>-: Not fully data-</a:t>
            </a:r>
            <a:r>
              <a:rPr lang="en-US" sz="1900" smtClean="0">
                <a:sym typeface="Wingdings"/>
              </a:rPr>
              <a:t>driven method</a:t>
            </a:r>
            <a:endParaRPr lang="en-US" sz="1900" dirty="0" smtClean="0">
              <a:sym typeface="Wingdings"/>
            </a:endParaRPr>
          </a:p>
          <a:p>
            <a:pPr lvl="1"/>
            <a:r>
              <a:rPr lang="en-US" sz="1900" dirty="0" smtClean="0">
                <a:sym typeface="Wingdings"/>
              </a:rPr>
              <a:t>-: Not similar </a:t>
            </a:r>
            <a:r>
              <a:rPr lang="en-US" sz="1900" smtClean="0">
                <a:sym typeface="Wingdings"/>
              </a:rPr>
              <a:t>to the </a:t>
            </a:r>
            <a:r>
              <a:rPr lang="en-US" sz="1900" dirty="0" smtClean="0">
                <a:sym typeface="Wingdings"/>
              </a:rPr>
              <a:t>final </a:t>
            </a:r>
            <a:r>
              <a:rPr lang="en-US" sz="1900" smtClean="0">
                <a:sym typeface="Wingdings"/>
              </a:rPr>
              <a:t>states with </a:t>
            </a:r>
            <a:r>
              <a:rPr lang="en-US" sz="1900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1900" baseline="-25000" smtClean="0">
                <a:sym typeface="Wingdings"/>
              </a:rPr>
              <a:t>h</a:t>
            </a:r>
            <a:endParaRPr lang="en-US" sz="1900" baseline="-25000" dirty="0" smtClean="0">
              <a:sym typeface="Wingdings"/>
            </a:endParaRPr>
          </a:p>
          <a:p>
            <a:pPr lvl="1"/>
            <a:endParaRPr lang="en-US" sz="1900" dirty="0">
              <a:sym typeface="Wingdings"/>
            </a:endParaRPr>
          </a:p>
          <a:p>
            <a:r>
              <a:rPr lang="en-US" sz="2300" dirty="0" smtClean="0">
                <a:sym typeface="Wingdings"/>
              </a:rPr>
              <a:t>In any </a:t>
            </a:r>
            <a:r>
              <a:rPr lang="en-US" sz="2300" smtClean="0">
                <a:sym typeface="Wingdings"/>
              </a:rPr>
              <a:t>case the </a:t>
            </a:r>
            <a:r>
              <a:rPr lang="en-US" sz="2300" dirty="0" smtClean="0">
                <a:sym typeface="Wingdings"/>
              </a:rPr>
              <a:t>reducible background is very small </a:t>
            </a:r>
            <a:r>
              <a:rPr lang="en-US" sz="2300" smtClean="0">
                <a:sym typeface="Wingdings"/>
              </a:rPr>
              <a:t>in the </a:t>
            </a:r>
            <a:r>
              <a:rPr lang="en-US" sz="2300" dirty="0" smtClean="0">
                <a:sym typeface="Wingdings"/>
              </a:rPr>
              <a:t>eµ final state</a:t>
            </a:r>
          </a:p>
          <a:p>
            <a:pPr lvl="1"/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7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131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6569075" y="1143000"/>
            <a:ext cx="2574925" cy="4983163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3C3C3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3C3C3F"/>
              </a:solidFill>
            </a:endParaRPr>
          </a:p>
          <a:p>
            <a:endParaRPr lang="en-US" sz="2000" dirty="0">
              <a:solidFill>
                <a:srgbClr val="3C3C3F"/>
              </a:solidFill>
            </a:endParaRPr>
          </a:p>
        </p:txBody>
      </p:sp>
      <p:pic>
        <p:nvPicPr>
          <p:cNvPr id="5" name="Picture 4" descr="emu_em_0jet_pre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" y="876440"/>
            <a:ext cx="2676515" cy="2573572"/>
          </a:xfrm>
          <a:prstGeom prst="rect">
            <a:avLst/>
          </a:prstGeom>
        </p:spPr>
      </p:pic>
      <p:pic>
        <p:nvPicPr>
          <p:cNvPr id="6" name="Picture 5" descr="emu_em_1jet_pre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876440"/>
            <a:ext cx="2676516" cy="2573572"/>
          </a:xfrm>
          <a:prstGeom prst="rect">
            <a:avLst/>
          </a:prstGeom>
        </p:spPr>
      </p:pic>
      <p:pic>
        <p:nvPicPr>
          <p:cNvPr id="7" name="Picture 6" descr="emu_em_2jet_gg_pre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5" y="3672017"/>
            <a:ext cx="2676515" cy="2573572"/>
          </a:xfrm>
          <a:prstGeom prst="rect">
            <a:avLst/>
          </a:prstGeom>
        </p:spPr>
      </p:pic>
      <p:pic>
        <p:nvPicPr>
          <p:cNvPr id="8" name="Picture 7" descr="emu_em_2jet_vbf_pre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3672017"/>
            <a:ext cx="2676516" cy="257357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165620" y="1353636"/>
            <a:ext cx="2521179" cy="477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 smtClean="0"/>
          </a:p>
          <a:p>
            <a:r>
              <a:rPr lang="en-US" sz="2000" dirty="0" smtClean="0"/>
              <a:t>Only statistical uncertainty shown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0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0920" y="46630"/>
            <a:ext cx="8534400" cy="7588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Misidentified </a:t>
            </a:r>
            <a:r>
              <a:rPr lang="en-US" sz="2800" dirty="0" err="1" smtClean="0">
                <a:solidFill>
                  <a:srgbClr val="000000"/>
                </a:solidFill>
              </a:rPr>
              <a:t>background:</a:t>
            </a:r>
            <a:r>
              <a:rPr lang="en-US" sz="2800" b="1" dirty="0" err="1">
                <a:solidFill>
                  <a:schemeClr val="tx1"/>
                </a:solidFill>
              </a:rPr>
              <a:t>eτ</a:t>
            </a:r>
            <a:r>
              <a:rPr lang="en-US" sz="2800" b="1" baseline="-25000" dirty="0" err="1">
                <a:solidFill>
                  <a:schemeClr val="tx1"/>
                </a:solidFill>
              </a:rPr>
              <a:t>μ</a:t>
            </a:r>
            <a:r>
              <a:rPr lang="en-US" sz="2800" dirty="0" smtClean="0">
                <a:solidFill>
                  <a:srgbClr val="000000"/>
                </a:solidFill>
              </a:rPr>
              <a:t> fake rate method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777" y="805455"/>
            <a:ext cx="8229600" cy="45259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Cross-check</a:t>
            </a:r>
            <a:r>
              <a:rPr lang="en-US" sz="2000" smtClean="0"/>
              <a:t>: The </a:t>
            </a:r>
            <a:r>
              <a:rPr lang="en-US" sz="2000" dirty="0" smtClean="0"/>
              <a:t>reducible background (</a:t>
            </a:r>
            <a:r>
              <a:rPr lang="en-US" sz="2000" dirty="0" err="1" smtClean="0"/>
              <a:t>W+jets</a:t>
            </a:r>
            <a:r>
              <a:rPr lang="en-US" sz="2000" dirty="0" smtClean="0"/>
              <a:t> and QCD) can also be </a:t>
            </a:r>
            <a:r>
              <a:rPr lang="en-US" sz="2000" smtClean="0"/>
              <a:t>measured with the </a:t>
            </a:r>
            <a:r>
              <a:rPr lang="en-US" sz="2000" dirty="0" smtClean="0"/>
              <a:t>fake </a:t>
            </a:r>
            <a:r>
              <a:rPr lang="en-US" sz="2000" smtClean="0"/>
              <a:t>rate method</a:t>
            </a:r>
            <a:endParaRPr lang="en-US" sz="2000" dirty="0" smtClean="0"/>
          </a:p>
          <a:p>
            <a:r>
              <a:rPr lang="en-US" sz="2000" dirty="0" smtClean="0"/>
              <a:t>Signal region on top and validation in LS region below</a:t>
            </a:r>
            <a:endParaRPr lang="en-US" sz="2000" dirty="0"/>
          </a:p>
        </p:txBody>
      </p:sp>
      <p:pic>
        <p:nvPicPr>
          <p:cNvPr id="5" name="Picture 4" descr="mcoll_et_h0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1955397"/>
            <a:ext cx="2127758" cy="2059305"/>
          </a:xfrm>
          <a:prstGeom prst="rect">
            <a:avLst/>
          </a:prstGeom>
        </p:spPr>
      </p:pic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2" y="1955397"/>
            <a:ext cx="2127759" cy="2059305"/>
          </a:xfrm>
          <a:prstGeom prst="rect">
            <a:avLst/>
          </a:prstGeom>
        </p:spPr>
      </p:pic>
      <p:pic>
        <p:nvPicPr>
          <p:cNvPr id="7" name="Picture 6" descr="mcoll_et_h3_R1_nom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0" y="1955397"/>
            <a:ext cx="2127758" cy="2059305"/>
          </a:xfrm>
          <a:prstGeom prst="rect">
            <a:avLst/>
          </a:prstGeom>
        </p:spPr>
      </p:pic>
      <p:pic>
        <p:nvPicPr>
          <p:cNvPr id="8" name="Picture 7" descr="mcoll_et_h2_R1_nom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1955397"/>
            <a:ext cx="2127759" cy="2059305"/>
          </a:xfrm>
          <a:prstGeom prst="rect">
            <a:avLst/>
          </a:prstGeom>
        </p:spPr>
      </p:pic>
      <p:pic>
        <p:nvPicPr>
          <p:cNvPr id="9" name="Picture 8" descr="mcoll_et_h0_R2_nomin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4277552"/>
            <a:ext cx="2127758" cy="2059304"/>
          </a:xfrm>
          <a:prstGeom prst="rect">
            <a:avLst/>
          </a:prstGeom>
        </p:spPr>
      </p:pic>
      <p:pic>
        <p:nvPicPr>
          <p:cNvPr id="10" name="Picture 9" descr="mcoll_et_h1_R2_nomin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1" y="4277552"/>
            <a:ext cx="2127759" cy="2059306"/>
          </a:xfrm>
          <a:prstGeom prst="rect">
            <a:avLst/>
          </a:prstGeom>
        </p:spPr>
      </p:pic>
      <p:pic>
        <p:nvPicPr>
          <p:cNvPr id="11" name="Picture 10" descr="mcoll_et_h2_R2_nomin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4277552"/>
            <a:ext cx="2127760" cy="2059306"/>
          </a:xfrm>
          <a:prstGeom prst="rect">
            <a:avLst/>
          </a:prstGeom>
        </p:spPr>
      </p:pic>
      <p:pic>
        <p:nvPicPr>
          <p:cNvPr id="12" name="Picture 11" descr="mcoll_et_h3_R2_nomina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1" y="4277552"/>
            <a:ext cx="2127757" cy="20593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30920" y="4127417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01" y="4984439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801" y="2936370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7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482" y="-84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9488" y="1039019"/>
            <a:ext cx="2973388" cy="72548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m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2000" dirty="0" smtClean="0">
                <a:solidFill>
                  <a:srgbClr val="000000"/>
                </a:solidFill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</a:rPr>
              <a:t>e,MET</a:t>
            </a:r>
            <a:r>
              <a:rPr lang="en-US" sz="2000" dirty="0" smtClean="0">
                <a:solidFill>
                  <a:srgbClr val="000000"/>
                </a:solidFill>
              </a:rPr>
              <a:t>) &gt; 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0629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Df</a:t>
            </a:r>
            <a:r>
              <a:rPr lang="en-US" sz="2000" dirty="0" smtClean="0">
                <a:solidFill>
                  <a:srgbClr val="000000"/>
                </a:solidFill>
              </a:rPr>
              <a:t>(µ,MET) &lt; 1.0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4233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z</a:t>
            </a:r>
            <a:r>
              <a:rPr lang="en-US" sz="2000" dirty="0" smtClean="0">
                <a:solidFill>
                  <a:srgbClr val="000000"/>
                </a:solidFill>
              </a:rPr>
              <a:t> &gt; -60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 descr="emu_em_0jet_pze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3" y="1625866"/>
            <a:ext cx="2446917" cy="2352805"/>
          </a:xfrm>
          <a:prstGeom prst="rect">
            <a:avLst/>
          </a:prstGeom>
        </p:spPr>
      </p:pic>
      <p:pic>
        <p:nvPicPr>
          <p:cNvPr id="8" name="Picture 7" descr="emu_em_2jet_gg_pz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2" y="4034514"/>
            <a:ext cx="2446918" cy="2352806"/>
          </a:xfrm>
          <a:prstGeom prst="rect">
            <a:avLst/>
          </a:prstGeom>
        </p:spPr>
      </p:pic>
      <p:pic>
        <p:nvPicPr>
          <p:cNvPr id="9" name="Picture 8" descr="emu_em_0jet_dphimum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1625866"/>
            <a:ext cx="2453348" cy="2358989"/>
          </a:xfrm>
          <a:prstGeom prst="rect">
            <a:avLst/>
          </a:prstGeom>
        </p:spPr>
      </p:pic>
      <p:pic>
        <p:nvPicPr>
          <p:cNvPr id="10" name="Picture 9" descr="emu_em_1jet_dphimum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4020720"/>
            <a:ext cx="2453348" cy="2358988"/>
          </a:xfrm>
          <a:prstGeom prst="rect">
            <a:avLst/>
          </a:prstGeom>
        </p:spPr>
      </p:pic>
      <p:pic>
        <p:nvPicPr>
          <p:cNvPr id="11" name="Picture 10" descr="emu_em_0jet_m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1632050"/>
            <a:ext cx="2446917" cy="2352805"/>
          </a:xfrm>
          <a:prstGeom prst="rect">
            <a:avLst/>
          </a:prstGeom>
        </p:spPr>
      </p:pic>
      <p:pic>
        <p:nvPicPr>
          <p:cNvPr id="12" name="Picture 11" descr="emu_em_2jet_gg_mt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3984855"/>
            <a:ext cx="2446919" cy="23528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029272" y="999059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70707" y="982207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94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77000" y="1600200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82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5600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742950"/>
            <a:ext cx="8432800" cy="55816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000" dirty="0" smtClean="0"/>
              <a:t>BDT trained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: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Large statistics available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Dominant background for </a:t>
            </a:r>
            <a:r>
              <a:rPr lang="en-US" sz="1600" dirty="0" err="1" smtClean="0">
                <a:solidFill>
                  <a:schemeClr val="tx1"/>
                </a:solidFill>
              </a:rPr>
              <a:t>njets</a:t>
            </a:r>
            <a:r>
              <a:rPr lang="en-US" sz="1600" dirty="0" smtClean="0">
                <a:solidFill>
                  <a:schemeClr val="tx1"/>
                </a:solidFill>
              </a:rPr>
              <a:t> &gt; 1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Shares some kinematic </a:t>
            </a:r>
            <a:r>
              <a:rPr lang="en-US" sz="1600" smtClean="0">
                <a:solidFill>
                  <a:schemeClr val="tx1"/>
                </a:solidFill>
              </a:rPr>
              <a:t>characteristics with other </a:t>
            </a:r>
            <a:r>
              <a:rPr lang="en-US" sz="1600" dirty="0" smtClean="0">
                <a:solidFill>
                  <a:schemeClr val="tx1"/>
                </a:solidFill>
              </a:rPr>
              <a:t>backgrounds: no strong correlation between lepton and met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 smtClean="0">
                <a:solidFill>
                  <a:schemeClr val="tx1"/>
                </a:solidFill>
              </a:rPr>
              <a:t>, no strong correlation between electron and muon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p:pic>
        <p:nvPicPr>
          <p:cNvPr id="5" name="Picture 4" descr="variables_id_c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21" y="2903940"/>
            <a:ext cx="5534979" cy="287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3051855"/>
            <a:ext cx="3281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</a:t>
            </a:r>
            <a:r>
              <a:rPr lang="en-US" baseline="-25000" dirty="0" smtClean="0"/>
              <a:t>Z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5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distribution: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23050" y="1354138"/>
            <a:ext cx="2520950" cy="4772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/>
          </a:p>
          <a:p>
            <a:r>
              <a:rPr lang="en-US" sz="2000" dirty="0" smtClean="0"/>
              <a:t>BDT efficient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, </a:t>
            </a:r>
            <a:r>
              <a:rPr lang="en-US" sz="2000" dirty="0" err="1" smtClean="0"/>
              <a:t>W+jets</a:t>
            </a:r>
            <a:r>
              <a:rPr lang="en-US" sz="2000" dirty="0" smtClean="0"/>
              <a:t>, and </a:t>
            </a:r>
            <a:r>
              <a:rPr lang="en-US" sz="2000" dirty="0" err="1" smtClean="0"/>
              <a:t>diboson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Discrimination from DY by fit on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coll</a:t>
            </a:r>
            <a:r>
              <a:rPr lang="en-US" sz="2000" dirty="0" smtClean="0"/>
              <a:t> after cutting on BDT output</a:t>
            </a:r>
            <a:endParaRPr lang="en-US" sz="2000" dirty="0"/>
          </a:p>
        </p:txBody>
      </p:sp>
      <p:pic>
        <p:nvPicPr>
          <p:cNvPr id="5" name="Picture 4" descr="emu_em_0jet_bd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964613"/>
            <a:ext cx="2837784" cy="2728638"/>
          </a:xfrm>
          <a:prstGeom prst="rect">
            <a:avLst/>
          </a:prstGeom>
        </p:spPr>
      </p:pic>
      <p:pic>
        <p:nvPicPr>
          <p:cNvPr id="6" name="Picture 5" descr="emu_em_1jet_bd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3" y="964613"/>
            <a:ext cx="2837784" cy="2728638"/>
          </a:xfrm>
          <a:prstGeom prst="rect">
            <a:avLst/>
          </a:prstGeom>
        </p:spPr>
      </p:pic>
      <p:pic>
        <p:nvPicPr>
          <p:cNvPr id="7" name="Picture 6" descr="emu_em_2jet_gg_bd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3693251"/>
            <a:ext cx="2837784" cy="2728639"/>
          </a:xfrm>
          <a:prstGeom prst="rect">
            <a:avLst/>
          </a:prstGeom>
        </p:spPr>
      </p:pic>
      <p:pic>
        <p:nvPicPr>
          <p:cNvPr id="8" name="Picture 7" descr="emu_em_2jet_vbf_bd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2" y="3693250"/>
            <a:ext cx="2837785" cy="2728639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8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Expected limits: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8627" y="122237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Best limits </a:t>
            </a:r>
            <a:r>
              <a:rPr lang="en-US" sz="2400" smtClean="0"/>
              <a:t>obtained with </a:t>
            </a:r>
            <a:r>
              <a:rPr lang="en-US" sz="2400" dirty="0" smtClean="0"/>
              <a:t>BDT output &gt; 0.00</a:t>
            </a:r>
          </a:p>
          <a:p>
            <a:r>
              <a:rPr lang="en-US" sz="2400" dirty="0" smtClean="0"/>
              <a:t>About 12% improvement compared to cut-based optimization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47083"/>
              </p:ext>
            </p:extLst>
          </p:nvPr>
        </p:nvGraphicFramePr>
        <p:xfrm>
          <a:off x="457200" y="2779326"/>
          <a:ext cx="8229600" cy="3032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2jets </a:t>
                      </a:r>
                      <a:r>
                        <a:rPr lang="en-US" dirty="0" err="1" smtClean="0">
                          <a:solidFill>
                            <a:srgbClr val="3C3C3F"/>
                          </a:solidFill>
                        </a:rPr>
                        <a:t>gg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 jets VBF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Combined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-0.05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2.008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4.484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2.258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BDT &gt; 0.00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0.973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2.039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4.484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1.961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0.793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0.973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2.102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4.494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2.476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0.840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0.10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0.996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3.023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8.719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5.420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Cut-based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1.898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5.85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2.882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95991" y="5932598"/>
            <a:ext cx="28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Systematics on next slide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8447" y="-230188"/>
            <a:ext cx="8229600" cy="114300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Systematics (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r>
              <a:rPr lang="en-US" dirty="0" err="1" smtClean="0">
                <a:solidFill>
                  <a:srgbClr val="000000"/>
                </a:solidFill>
              </a:rPr>
              <a:t>and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24405840"/>
              </p:ext>
            </p:extLst>
          </p:nvPr>
        </p:nvGraphicFramePr>
        <p:xfrm>
          <a:off x="448447" y="1125450"/>
          <a:ext cx="8229600" cy="5009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4114800"/>
              </a:tblGrid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Luminosity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6.2%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Drell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-Yan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ID efficiency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/trigger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Muon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ttbar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Reducible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bkg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(fake </a:t>
                      </a:r>
                      <a:r>
                        <a:rPr lang="en-US" sz="1400" baseline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rate method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W+jets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QCD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Diboson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veto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To be determined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et</a:t>
                      </a:r>
                      <a:r>
                        <a:rPr lang="en-US" sz="1400" baseline="-250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h</a:t>
                      </a:r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fake rate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energy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(between 1 and 2.5% shift)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(3% shift for real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taus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Unclustered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Jet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0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Overtraining check :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overtrain_BD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7" y="1143000"/>
            <a:ext cx="6712417" cy="497216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More data comes at a cost: Higher Pileup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974259"/>
            <a:ext cx="5102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LHC </a:t>
            </a:r>
            <a:r>
              <a:rPr lang="en-US" dirty="0"/>
              <a:t>circulates protons </a:t>
            </a:r>
            <a:r>
              <a:rPr lang="en-US" dirty="0" smtClean="0"/>
              <a:t>in </a:t>
            </a:r>
            <a:r>
              <a:rPr lang="en-US" dirty="0"/>
              <a:t>several very closely packed bunches</a:t>
            </a:r>
            <a:r>
              <a:rPr lang="en-US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Every </a:t>
            </a:r>
            <a:r>
              <a:rPr lang="en-US" i="1" dirty="0" smtClean="0"/>
              <a:t>bunch crossing</a:t>
            </a:r>
            <a:r>
              <a:rPr lang="en-US" dirty="0" smtClean="0"/>
              <a:t>, </a:t>
            </a:r>
            <a:r>
              <a:rPr lang="en-US" dirty="0"/>
              <a:t>more than one proton-proton collision takes </a:t>
            </a:r>
            <a:r>
              <a:rPr lang="en-US" dirty="0" smtClean="0"/>
              <a:t>place causing ‘pileup’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Two categories of pileup: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	In-time pileup : causes energy from other softer scattering interactions in the current bunch crossing to be integrated into objects in the event </a:t>
            </a:r>
          </a:p>
          <a:p>
            <a:r>
              <a:rPr lang="en-US" dirty="0"/>
              <a:t>	</a:t>
            </a:r>
            <a:r>
              <a:rPr lang="en-US" dirty="0" smtClean="0"/>
              <a:t>Out-of-time pileup: causes energy from from previous bunch crossings to be integrated into current event.</a:t>
            </a:r>
            <a:endParaRPr lang="en-US" dirty="0"/>
          </a:p>
        </p:txBody>
      </p:sp>
      <p:pic>
        <p:nvPicPr>
          <p:cNvPr id="9" name="Picture 8" descr="Screen Shot 2017-03-30 at 10.3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6" y="2841173"/>
            <a:ext cx="3129388" cy="1163490"/>
          </a:xfrm>
          <a:prstGeom prst="rect">
            <a:avLst/>
          </a:prstGeom>
        </p:spPr>
      </p:pic>
      <p:pic>
        <p:nvPicPr>
          <p:cNvPr id="11" name="Picture 10" descr="Screen Shot 2017-03-30 at 10.39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5" y="850970"/>
            <a:ext cx="3217971" cy="13552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9928" y="2242071"/>
            <a:ext cx="282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In-time pileup illustration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8856" y="4205913"/>
            <a:ext cx="344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Out-of-time pileup illustration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8856" y="4729656"/>
            <a:ext cx="883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methods used to mitigate pileup: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Detector level techniques, primarily reduce OOT pileup, by reducing integration time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Software Level Tools such as Hybrid Jet Area algorithm, Charged Hadron Subtraction</a:t>
            </a:r>
          </a:p>
        </p:txBody>
      </p:sp>
    </p:spTree>
    <p:extLst>
      <p:ext uri="{BB962C8B-B14F-4D97-AF65-F5344CB8AC3E}">
        <p14:creationId xmlns:p14="http://schemas.microsoft.com/office/powerpoint/2010/main" val="3953257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Correlations: 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762000" y="5711825"/>
            <a:ext cx="8229600" cy="82867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Low level of correlation between variables</a:t>
            </a:r>
            <a:endParaRPr lang="en-US" sz="2000" dirty="0"/>
          </a:p>
        </p:txBody>
      </p:sp>
      <p:pic>
        <p:nvPicPr>
          <p:cNvPr id="6" name="Picture 5" descr="CorrelationMatrix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326827"/>
            <a:ext cx="4087648" cy="3929044"/>
          </a:xfrm>
          <a:prstGeom prst="rect">
            <a:avLst/>
          </a:prstGeom>
        </p:spPr>
      </p:pic>
      <p:pic>
        <p:nvPicPr>
          <p:cNvPr id="10" name="Picture 9" descr="CorrelationMatrix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21" y="1326827"/>
            <a:ext cx="4087648" cy="39290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The Compact Muon Solenoid</a:t>
            </a:r>
            <a:endParaRPr lang="en-US" b="1" dirty="0"/>
          </a:p>
        </p:txBody>
      </p:sp>
      <p:pic>
        <p:nvPicPr>
          <p:cNvPr id="6" name="Picture 5" descr="c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" y="883573"/>
            <a:ext cx="4006016" cy="2829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7610" y="883573"/>
            <a:ext cx="427839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Large general purpose detector</a:t>
            </a:r>
          </a:p>
          <a:p>
            <a:r>
              <a:rPr lang="en-US" dirty="0"/>
              <a:t>	</a:t>
            </a:r>
            <a:r>
              <a:rPr lang="en-US" sz="1600" dirty="0" smtClean="0"/>
              <a:t>21.6 m long, 7.5 m radius, ~14,000 tons</a:t>
            </a:r>
          </a:p>
          <a:p>
            <a:endParaRPr lang="en-US" sz="16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Built in layers in and around a giant solenoid magnet (3.8 T field)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Inside the magnet: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 Silicon pixel and strip tracker  : </a:t>
            </a:r>
          </a:p>
          <a:p>
            <a:pPr lvl="1"/>
            <a:r>
              <a:rPr lang="en-US" dirty="0" smtClean="0"/>
              <a:t>measures charged particle trajectories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Lead Tungstate electromagnetic </a:t>
            </a:r>
          </a:p>
          <a:p>
            <a:pPr lvl="1"/>
            <a:r>
              <a:rPr lang="en-US" dirty="0" smtClean="0"/>
              <a:t>calorimeter: measures energies of electrons and photons</a:t>
            </a:r>
          </a:p>
          <a:p>
            <a:pPr lvl="1"/>
            <a:endParaRPr lang="en-US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Brass/Scintillator Hadronic </a:t>
            </a:r>
          </a:p>
          <a:p>
            <a:pPr lvl="1"/>
            <a:r>
              <a:rPr lang="en-US" dirty="0" smtClean="0"/>
              <a:t>calorimeter: measures energies of heavier particles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593" y="4031579"/>
            <a:ext cx="400601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Outside the magnet: </a:t>
            </a:r>
            <a:br>
              <a:rPr lang="en-US" dirty="0" smtClean="0"/>
            </a:br>
            <a:r>
              <a:rPr lang="en-US" dirty="0" smtClean="0"/>
              <a:t>Muon Systems: consist of 3 kinds of gas ionization detectors placed in the steel yoke of the magnet . They measure </a:t>
            </a:r>
            <a:r>
              <a:rPr lang="en-US" smtClean="0"/>
              <a:t>the trajectory of muons.</a:t>
            </a:r>
            <a:endParaRPr lang="en-US" dirty="0" smtClean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1652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14186</TotalTime>
  <Words>6154</Words>
  <Application>Microsoft Macintosh PowerPoint</Application>
  <PresentationFormat>On-screen Show (4:3)</PresentationFormat>
  <Paragraphs>1304</Paragraphs>
  <Slides>80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Civic</vt:lpstr>
      <vt:lpstr>Equation</vt:lpstr>
      <vt:lpstr>Search for Lepton Flavor Violating Decays of the Higgs Boson in μτe Final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Distributions after final selection: eτh</vt:lpstr>
      <vt:lpstr>Backgrounds: eτμ</vt:lpstr>
      <vt:lpstr>Final selection plots: eτμ</vt:lpstr>
      <vt:lpstr>PowerPoint Presentation</vt:lpstr>
      <vt:lpstr>PowerPoint Presentation</vt:lpstr>
      <vt:lpstr>PowerPoint Presentation</vt:lpstr>
      <vt:lpstr>PowerPoint Presentation</vt:lpstr>
      <vt:lpstr>Contamination (I): LFV Hµτe  in  Heτμ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Preselection:eτh</vt:lpstr>
      <vt:lpstr>Reducible background estimation:eτh</vt:lpstr>
      <vt:lpstr>Reducible background validation:  eτh</vt:lpstr>
      <vt:lpstr>Distributions after preselection:eτh</vt:lpstr>
      <vt:lpstr>Selection optimization: eτh</vt:lpstr>
      <vt:lpstr>Distributions after final selection: eτh</vt:lpstr>
      <vt:lpstr>PowerPoint Presentation</vt:lpstr>
      <vt:lpstr>Backgrounds: eτμ</vt:lpstr>
      <vt:lpstr>Preselection: eτμ</vt:lpstr>
      <vt:lpstr>Misidentified background:eτμ</vt:lpstr>
      <vt:lpstr>Preselection: eτμ</vt:lpstr>
      <vt:lpstr>Misidentified background:eτμ fake rate method</vt:lpstr>
      <vt:lpstr>Selection optimization: eτμ</vt:lpstr>
      <vt:lpstr>Final selection plots: eτμ</vt:lpstr>
      <vt:lpstr>BDT selection: eτμ</vt:lpstr>
      <vt:lpstr>BDT distribution: eτμ</vt:lpstr>
      <vt:lpstr>BDT – Expected limits: eτμ</vt:lpstr>
      <vt:lpstr>Systematics (eτμand eτh)</vt:lpstr>
      <vt:lpstr>BDT – Overtraining check :eτμ</vt:lpstr>
      <vt:lpstr>BDT – Correlations: eτμ</vt:lpstr>
    </vt:vector>
  </TitlesOfParts>
  <Company>University of 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LFV Higgs decay : electronic channels</dc:title>
  <dc:creator>Nabarun Dev</dc:creator>
  <cp:lastModifiedBy>Nabarun Dev</cp:lastModifiedBy>
  <cp:revision>523</cp:revision>
  <dcterms:created xsi:type="dcterms:W3CDTF">2016-11-19T08:00:10Z</dcterms:created>
  <dcterms:modified xsi:type="dcterms:W3CDTF">2017-03-30T22:38:39Z</dcterms:modified>
</cp:coreProperties>
</file>